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7"/>
  </p:notesMasterIdLst>
  <p:sldIdLst>
    <p:sldId id="256" r:id="rId5"/>
    <p:sldId id="1879" r:id="rId6"/>
    <p:sldId id="1888" r:id="rId7"/>
    <p:sldId id="1889" r:id="rId8"/>
    <p:sldId id="1880" r:id="rId9"/>
    <p:sldId id="1881" r:id="rId10"/>
    <p:sldId id="1882" r:id="rId11"/>
    <p:sldId id="1883" r:id="rId12"/>
    <p:sldId id="1884" r:id="rId13"/>
    <p:sldId id="1885" r:id="rId14"/>
    <p:sldId id="1886" r:id="rId15"/>
    <p:sldId id="1538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DB - Marianne Dolher Baker" initials="M-MDB" lastIdx="4" clrIdx="0">
    <p:extLst>
      <p:ext uri="{19B8F6BF-5375-455C-9EA6-DF929625EA0E}">
        <p15:presenceInfo xmlns:p15="http://schemas.microsoft.com/office/powerpoint/2012/main" userId="S::m.baker@coimbrachaves.com.br::36e8ab66-b649-495f-af5c-c13103da9bb1" providerId="AD"/>
      </p:ext>
    </p:extLst>
  </p:cmAuthor>
  <p:cmAuthor id="2" name="Paulo Roberto Coimbra Silva | Coimbra &amp; Chaves Advogados" initials="PRCS|C&amp;CA" lastIdx="4" clrIdx="1">
    <p:extLst>
      <p:ext uri="{19B8F6BF-5375-455C-9EA6-DF929625EA0E}">
        <p15:presenceInfo xmlns:p15="http://schemas.microsoft.com/office/powerpoint/2012/main" userId="S::p.coimbra@coimbrachaves.com.br::9e303cef-4d48-4513-8797-0a0d8fc697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E54"/>
    <a:srgbClr val="F3C735"/>
    <a:srgbClr val="FFC000"/>
    <a:srgbClr val="000000"/>
    <a:srgbClr val="FFF4E7"/>
    <a:srgbClr val="F8CE3C"/>
    <a:srgbClr val="C6CDDA"/>
    <a:srgbClr val="FBFBFB"/>
    <a:srgbClr val="D8B581"/>
    <a:srgbClr val="FFD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4C006-4F22-D547-850B-8E3113EB8220}" v="643" dt="2020-10-13T22:33:40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37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9290C-58F1-4954-B8CF-0F13D178B322}" type="doc">
      <dgm:prSet loTypeId="urn:microsoft.com/office/officeart/2005/8/layout/hProcess1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478E235A-74E6-4C8D-83C0-C8093B39DED9}">
      <dgm:prSet phldrT="[Texto]" custT="1"/>
      <dgm:spPr/>
      <dgm:t>
        <a:bodyPr/>
        <a:lstStyle/>
        <a:p>
          <a:pPr algn="ctr"/>
          <a:r>
            <a:rPr lang="pt-BR" sz="1800" dirty="0">
              <a:latin typeface="Century Gothic" panose="020B0502020202020204" pitchFamily="34" charset="0"/>
            </a:rPr>
            <a:t>Norma básica de incidência</a:t>
          </a:r>
        </a:p>
      </dgm:t>
    </dgm:pt>
    <dgm:pt modelId="{CA7A0216-4179-451C-8E32-59C71D1BE32B}" type="parTrans" cxnId="{7791F053-1FF7-48A8-AB10-3148C16F2824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3216C27D-6CA0-49A4-B5A8-AFE0E54227CE}" type="sibTrans" cxnId="{7791F053-1FF7-48A8-AB10-3148C16F2824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70478C31-3B2E-4BDD-A363-2EA4626DC18E}">
      <dgm:prSet phldrT="[Texto]" custT="1"/>
      <dgm:spPr/>
      <dgm:t>
        <a:bodyPr/>
        <a:lstStyle/>
        <a:p>
          <a:pPr algn="ctr"/>
          <a:r>
            <a:rPr lang="pt-BR" sz="1400" b="1" dirty="0">
              <a:latin typeface="Century Gothic" panose="020B0502020202020204" pitchFamily="34" charset="0"/>
            </a:rPr>
            <a:t>Recolher IPTU</a:t>
          </a:r>
        </a:p>
      </dgm:t>
    </dgm:pt>
    <dgm:pt modelId="{0918C724-021A-441D-B089-8544C0A08495}" type="parTrans" cxnId="{674811DE-DD35-471C-A0EA-F90B44964110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030AC33C-4F4E-4DF4-B2C1-EF0E84BA9FDA}" type="sibTrans" cxnId="{674811DE-DD35-471C-A0EA-F90B44964110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0C218781-114C-46A3-AF5C-FC8BD03087F5}">
      <dgm:prSet phldrT="[Texto]" custT="1"/>
      <dgm:spPr/>
      <dgm:t>
        <a:bodyPr/>
        <a:lstStyle/>
        <a:p>
          <a:pPr algn="ctr"/>
          <a:r>
            <a:rPr lang="pt-BR" sz="1800" dirty="0">
              <a:latin typeface="Century Gothic" panose="020B0502020202020204" pitchFamily="34" charset="0"/>
            </a:rPr>
            <a:t>Fato superveniente (HI da norma assecuratória)</a:t>
          </a:r>
        </a:p>
      </dgm:t>
    </dgm:pt>
    <dgm:pt modelId="{1FDFE237-AEE6-4928-B924-7E16DAA464C9}" type="parTrans" cxnId="{73C99BAC-8C74-45B1-8C6B-5D2D1972E8BE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4D08E809-001E-4ABC-86C9-18EA5BA91C21}" type="sibTrans" cxnId="{73C99BAC-8C74-45B1-8C6B-5D2D1972E8BE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EB214B3B-41A1-4872-8291-4B21CCCF4463}">
      <dgm:prSet phldrT="[Texto]" custT="1"/>
      <dgm:spPr/>
      <dgm:t>
        <a:bodyPr/>
        <a:lstStyle/>
        <a:p>
          <a:pPr algn="ctr"/>
          <a:r>
            <a:rPr lang="pt-BR" sz="1400" b="1" dirty="0">
              <a:latin typeface="Century Gothic" panose="020B0502020202020204" pitchFamily="34" charset="0"/>
            </a:rPr>
            <a:t>Falecimento do proprietário do imóvel</a:t>
          </a:r>
        </a:p>
      </dgm:t>
    </dgm:pt>
    <dgm:pt modelId="{CAA7B988-94D3-4014-83CD-94A8F632A830}" type="parTrans" cxnId="{B1371969-8E72-4195-A506-18095E9140DA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05E1C931-1D24-4610-B7E6-868F83ADFF4D}" type="sibTrans" cxnId="{B1371969-8E72-4195-A506-18095E9140DA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27B55696-6859-4366-B175-1A05479607DF}">
      <dgm:prSet phldrT="[Texto]" custT="1"/>
      <dgm:spPr/>
      <dgm:t>
        <a:bodyPr/>
        <a:lstStyle/>
        <a:p>
          <a:pPr algn="ctr"/>
          <a:r>
            <a:rPr lang="pt-BR" sz="1800" dirty="0">
              <a:latin typeface="Century Gothic" panose="020B0502020202020204" pitchFamily="34" charset="0"/>
            </a:rPr>
            <a:t>Norma suplementar ou assecuratória</a:t>
          </a:r>
        </a:p>
      </dgm:t>
    </dgm:pt>
    <dgm:pt modelId="{F9CD7320-C1FB-41E5-AEB4-1ADA88AEC10F}" type="parTrans" cxnId="{D30562DB-D497-48E6-8C88-FE5F064915E3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B9E21625-F952-4573-A37D-528F37C0F729}" type="sibTrans" cxnId="{D30562DB-D497-48E6-8C88-FE5F064915E3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5D6FF342-AA50-4E0D-A8FF-75840F2C9297}">
      <dgm:prSet phldrT="[Texto]" custT="1"/>
      <dgm:spPr/>
      <dgm:t>
        <a:bodyPr/>
        <a:lstStyle/>
        <a:p>
          <a:pPr algn="ctr"/>
          <a:r>
            <a:rPr lang="pt-BR" sz="1400" b="1" dirty="0">
              <a:latin typeface="Century Gothic" panose="020B0502020202020204" pitchFamily="34" charset="0"/>
            </a:rPr>
            <a:t>O dever de recolher tributo é transferido para o espólio, antes da partilha, e para os herdeiros, após a partilha</a:t>
          </a:r>
        </a:p>
      </dgm:t>
    </dgm:pt>
    <dgm:pt modelId="{2AAE48B4-1879-4CE7-A215-18BE38A69D70}" type="parTrans" cxnId="{B98940F7-EDF0-4E79-ABEF-ECCFE551B206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D4D752D0-3F91-45AE-B6FB-DF5A7AFC558C}" type="sibTrans" cxnId="{B98940F7-EDF0-4E79-ABEF-ECCFE551B206}">
      <dgm:prSet/>
      <dgm:spPr/>
      <dgm:t>
        <a:bodyPr/>
        <a:lstStyle/>
        <a:p>
          <a:pPr algn="ctr"/>
          <a:endParaRPr lang="pt-BR" sz="2400">
            <a:latin typeface="Century Gothic" panose="020B0502020202020204" pitchFamily="34" charset="0"/>
          </a:endParaRPr>
        </a:p>
      </dgm:t>
    </dgm:pt>
    <dgm:pt modelId="{CBB85A69-FA8D-4678-A1C4-161C15EC54F5}" type="pres">
      <dgm:prSet presAssocID="{40B9290C-58F1-4954-B8CF-0F13D178B322}" presName="Name0" presStyleCnt="0">
        <dgm:presLayoutVars>
          <dgm:dir/>
          <dgm:resizeHandles val="exact"/>
        </dgm:presLayoutVars>
      </dgm:prSet>
      <dgm:spPr/>
    </dgm:pt>
    <dgm:pt modelId="{3FDFEF06-4B7B-4EBC-AA0D-BE2F2D364BCC}" type="pres">
      <dgm:prSet presAssocID="{40B9290C-58F1-4954-B8CF-0F13D178B322}" presName="arrow" presStyleLbl="bgShp" presStyleIdx="0" presStyleCnt="1"/>
      <dgm:spPr>
        <a:solidFill>
          <a:schemeClr val="accent4">
            <a:lumMod val="60000"/>
            <a:lumOff val="40000"/>
          </a:schemeClr>
        </a:solidFill>
      </dgm:spPr>
    </dgm:pt>
    <dgm:pt modelId="{E0752C05-C103-4024-B5EE-E661F8B05486}" type="pres">
      <dgm:prSet presAssocID="{40B9290C-58F1-4954-B8CF-0F13D178B322}" presName="points" presStyleCnt="0"/>
      <dgm:spPr/>
    </dgm:pt>
    <dgm:pt modelId="{1F8D6FD5-E8EE-4259-84A5-3BCEB7FC997E}" type="pres">
      <dgm:prSet presAssocID="{478E235A-74E6-4C8D-83C0-C8093B39DED9}" presName="compositeA" presStyleCnt="0"/>
      <dgm:spPr/>
    </dgm:pt>
    <dgm:pt modelId="{747D7EFB-C137-4B30-9B26-27B5E2CEBB34}" type="pres">
      <dgm:prSet presAssocID="{478E235A-74E6-4C8D-83C0-C8093B39DED9}" presName="textA" presStyleLbl="revTx" presStyleIdx="0" presStyleCnt="3" custScaleX="76535">
        <dgm:presLayoutVars>
          <dgm:bulletEnabled val="1"/>
        </dgm:presLayoutVars>
      </dgm:prSet>
      <dgm:spPr/>
    </dgm:pt>
    <dgm:pt modelId="{FC09A596-9EEC-47F0-8FAC-2D34B69146EE}" type="pres">
      <dgm:prSet presAssocID="{478E235A-74E6-4C8D-83C0-C8093B39DED9}" presName="circleA" presStyleLbl="node1" presStyleIdx="0" presStyleCnt="3"/>
      <dgm:spPr/>
    </dgm:pt>
    <dgm:pt modelId="{0A0962AF-4425-49BC-8920-3CD78917B9F2}" type="pres">
      <dgm:prSet presAssocID="{478E235A-74E6-4C8D-83C0-C8093B39DED9}" presName="spaceA" presStyleCnt="0"/>
      <dgm:spPr/>
    </dgm:pt>
    <dgm:pt modelId="{0FA41288-56D7-4B86-AC2F-CA4BC1676625}" type="pres">
      <dgm:prSet presAssocID="{3216C27D-6CA0-49A4-B5A8-AFE0E54227CE}" presName="space" presStyleCnt="0"/>
      <dgm:spPr/>
    </dgm:pt>
    <dgm:pt modelId="{E36A65FF-195D-407A-9D62-1C273A05D23C}" type="pres">
      <dgm:prSet presAssocID="{0C218781-114C-46A3-AF5C-FC8BD03087F5}" presName="compositeB" presStyleCnt="0"/>
      <dgm:spPr/>
    </dgm:pt>
    <dgm:pt modelId="{23381929-07A1-4E76-835A-436FB754025C}" type="pres">
      <dgm:prSet presAssocID="{0C218781-114C-46A3-AF5C-FC8BD03087F5}" presName="textB" presStyleLbl="revTx" presStyleIdx="1" presStyleCnt="3" custScaleX="157671">
        <dgm:presLayoutVars>
          <dgm:bulletEnabled val="1"/>
        </dgm:presLayoutVars>
      </dgm:prSet>
      <dgm:spPr/>
    </dgm:pt>
    <dgm:pt modelId="{3B8795F6-BB62-45EF-B6F6-AA6D7C7B115E}" type="pres">
      <dgm:prSet presAssocID="{0C218781-114C-46A3-AF5C-FC8BD03087F5}" presName="circleB" presStyleLbl="node1" presStyleIdx="1" presStyleCnt="3"/>
      <dgm:spPr/>
    </dgm:pt>
    <dgm:pt modelId="{C2447722-5958-4272-AC16-064F31188438}" type="pres">
      <dgm:prSet presAssocID="{0C218781-114C-46A3-AF5C-FC8BD03087F5}" presName="spaceB" presStyleCnt="0"/>
      <dgm:spPr/>
    </dgm:pt>
    <dgm:pt modelId="{9AB3A25B-9F24-47DF-B580-7470ECF0B094}" type="pres">
      <dgm:prSet presAssocID="{4D08E809-001E-4ABC-86C9-18EA5BA91C21}" presName="space" presStyleCnt="0"/>
      <dgm:spPr/>
    </dgm:pt>
    <dgm:pt modelId="{D13ECA1E-73F2-433C-95E8-FC9D41A74102}" type="pres">
      <dgm:prSet presAssocID="{27B55696-6859-4366-B175-1A05479607DF}" presName="compositeA" presStyleCnt="0"/>
      <dgm:spPr/>
    </dgm:pt>
    <dgm:pt modelId="{6F303E3E-4038-4C47-8EE4-24ADB27CBC16}" type="pres">
      <dgm:prSet presAssocID="{27B55696-6859-4366-B175-1A05479607DF}" presName="textA" presStyleLbl="revTx" presStyleIdx="2" presStyleCnt="3" custScaleX="149773">
        <dgm:presLayoutVars>
          <dgm:bulletEnabled val="1"/>
        </dgm:presLayoutVars>
      </dgm:prSet>
      <dgm:spPr/>
    </dgm:pt>
    <dgm:pt modelId="{366E662F-56B1-4778-85B7-3552CFFBE361}" type="pres">
      <dgm:prSet presAssocID="{27B55696-6859-4366-B175-1A05479607DF}" presName="circleA" presStyleLbl="node1" presStyleIdx="2" presStyleCnt="3"/>
      <dgm:spPr/>
    </dgm:pt>
    <dgm:pt modelId="{507A2764-0012-4398-8340-5B716B99E30D}" type="pres">
      <dgm:prSet presAssocID="{27B55696-6859-4366-B175-1A05479607DF}" presName="spaceA" presStyleCnt="0"/>
      <dgm:spPr/>
    </dgm:pt>
  </dgm:ptLst>
  <dgm:cxnLst>
    <dgm:cxn modelId="{32B62C12-DFA2-4FDD-886A-FA223B4544C8}" type="presOf" srcId="{0C218781-114C-46A3-AF5C-FC8BD03087F5}" destId="{23381929-07A1-4E76-835A-436FB754025C}" srcOrd="0" destOrd="0" presId="urn:microsoft.com/office/officeart/2005/8/layout/hProcess11"/>
    <dgm:cxn modelId="{68D05A36-A606-43AC-9E90-4C84203F4A32}" type="presOf" srcId="{478E235A-74E6-4C8D-83C0-C8093B39DED9}" destId="{747D7EFB-C137-4B30-9B26-27B5E2CEBB34}" srcOrd="0" destOrd="0" presId="urn:microsoft.com/office/officeart/2005/8/layout/hProcess11"/>
    <dgm:cxn modelId="{DE4D9E47-7775-4073-A2F2-7AD1B82152B0}" type="presOf" srcId="{40B9290C-58F1-4954-B8CF-0F13D178B322}" destId="{CBB85A69-FA8D-4678-A1C4-161C15EC54F5}" srcOrd="0" destOrd="0" presId="urn:microsoft.com/office/officeart/2005/8/layout/hProcess11"/>
    <dgm:cxn modelId="{B1371969-8E72-4195-A506-18095E9140DA}" srcId="{0C218781-114C-46A3-AF5C-FC8BD03087F5}" destId="{EB214B3B-41A1-4872-8291-4B21CCCF4463}" srcOrd="0" destOrd="0" parTransId="{CAA7B988-94D3-4014-83CD-94A8F632A830}" sibTransId="{05E1C931-1D24-4610-B7E6-868F83ADFF4D}"/>
    <dgm:cxn modelId="{6B4D766A-8449-42BB-909E-F739E040CC10}" type="presOf" srcId="{EB214B3B-41A1-4872-8291-4B21CCCF4463}" destId="{23381929-07A1-4E76-835A-436FB754025C}" srcOrd="0" destOrd="1" presId="urn:microsoft.com/office/officeart/2005/8/layout/hProcess11"/>
    <dgm:cxn modelId="{7791F053-1FF7-48A8-AB10-3148C16F2824}" srcId="{40B9290C-58F1-4954-B8CF-0F13D178B322}" destId="{478E235A-74E6-4C8D-83C0-C8093B39DED9}" srcOrd="0" destOrd="0" parTransId="{CA7A0216-4179-451C-8E32-59C71D1BE32B}" sibTransId="{3216C27D-6CA0-49A4-B5A8-AFE0E54227CE}"/>
    <dgm:cxn modelId="{F7974F83-0426-4A22-9908-6F0D4A413BEF}" type="presOf" srcId="{70478C31-3B2E-4BDD-A363-2EA4626DC18E}" destId="{747D7EFB-C137-4B30-9B26-27B5E2CEBB34}" srcOrd="0" destOrd="1" presId="urn:microsoft.com/office/officeart/2005/8/layout/hProcess11"/>
    <dgm:cxn modelId="{7A1ABA91-74C7-47CD-9891-6C9EEE758F4D}" type="presOf" srcId="{27B55696-6859-4366-B175-1A05479607DF}" destId="{6F303E3E-4038-4C47-8EE4-24ADB27CBC16}" srcOrd="0" destOrd="0" presId="urn:microsoft.com/office/officeart/2005/8/layout/hProcess11"/>
    <dgm:cxn modelId="{73C99BAC-8C74-45B1-8C6B-5D2D1972E8BE}" srcId="{40B9290C-58F1-4954-B8CF-0F13D178B322}" destId="{0C218781-114C-46A3-AF5C-FC8BD03087F5}" srcOrd="1" destOrd="0" parTransId="{1FDFE237-AEE6-4928-B924-7E16DAA464C9}" sibTransId="{4D08E809-001E-4ABC-86C9-18EA5BA91C21}"/>
    <dgm:cxn modelId="{D30562DB-D497-48E6-8C88-FE5F064915E3}" srcId="{40B9290C-58F1-4954-B8CF-0F13D178B322}" destId="{27B55696-6859-4366-B175-1A05479607DF}" srcOrd="2" destOrd="0" parTransId="{F9CD7320-C1FB-41E5-AEB4-1ADA88AEC10F}" sibTransId="{B9E21625-F952-4573-A37D-528F37C0F729}"/>
    <dgm:cxn modelId="{674811DE-DD35-471C-A0EA-F90B44964110}" srcId="{478E235A-74E6-4C8D-83C0-C8093B39DED9}" destId="{70478C31-3B2E-4BDD-A363-2EA4626DC18E}" srcOrd="0" destOrd="0" parTransId="{0918C724-021A-441D-B089-8544C0A08495}" sibTransId="{030AC33C-4F4E-4DF4-B2C1-EF0E84BA9FDA}"/>
    <dgm:cxn modelId="{8E68F5E1-5E03-4C92-B2C6-32F4DA0DE951}" type="presOf" srcId="{5D6FF342-AA50-4E0D-A8FF-75840F2C9297}" destId="{6F303E3E-4038-4C47-8EE4-24ADB27CBC16}" srcOrd="0" destOrd="1" presId="urn:microsoft.com/office/officeart/2005/8/layout/hProcess11"/>
    <dgm:cxn modelId="{B98940F7-EDF0-4E79-ABEF-ECCFE551B206}" srcId="{27B55696-6859-4366-B175-1A05479607DF}" destId="{5D6FF342-AA50-4E0D-A8FF-75840F2C9297}" srcOrd="0" destOrd="0" parTransId="{2AAE48B4-1879-4CE7-A215-18BE38A69D70}" sibTransId="{D4D752D0-3F91-45AE-B6FB-DF5A7AFC558C}"/>
    <dgm:cxn modelId="{7CFCBECB-5A18-4F97-997F-23FC4B0E0C22}" type="presParOf" srcId="{CBB85A69-FA8D-4678-A1C4-161C15EC54F5}" destId="{3FDFEF06-4B7B-4EBC-AA0D-BE2F2D364BCC}" srcOrd="0" destOrd="0" presId="urn:microsoft.com/office/officeart/2005/8/layout/hProcess11"/>
    <dgm:cxn modelId="{24FD9C88-0558-4A4E-AAB5-ABFC232470BE}" type="presParOf" srcId="{CBB85A69-FA8D-4678-A1C4-161C15EC54F5}" destId="{E0752C05-C103-4024-B5EE-E661F8B05486}" srcOrd="1" destOrd="0" presId="urn:microsoft.com/office/officeart/2005/8/layout/hProcess11"/>
    <dgm:cxn modelId="{B24BBDF8-D65A-436A-A2AA-12425FCEB630}" type="presParOf" srcId="{E0752C05-C103-4024-B5EE-E661F8B05486}" destId="{1F8D6FD5-E8EE-4259-84A5-3BCEB7FC997E}" srcOrd="0" destOrd="0" presId="urn:microsoft.com/office/officeart/2005/8/layout/hProcess11"/>
    <dgm:cxn modelId="{FA08115C-ED29-4E77-BC78-7110550444FC}" type="presParOf" srcId="{1F8D6FD5-E8EE-4259-84A5-3BCEB7FC997E}" destId="{747D7EFB-C137-4B30-9B26-27B5E2CEBB34}" srcOrd="0" destOrd="0" presId="urn:microsoft.com/office/officeart/2005/8/layout/hProcess11"/>
    <dgm:cxn modelId="{B7BAE75D-678A-4E61-AFAF-4C260A1BC474}" type="presParOf" srcId="{1F8D6FD5-E8EE-4259-84A5-3BCEB7FC997E}" destId="{FC09A596-9EEC-47F0-8FAC-2D34B69146EE}" srcOrd="1" destOrd="0" presId="urn:microsoft.com/office/officeart/2005/8/layout/hProcess11"/>
    <dgm:cxn modelId="{62F5E50B-22E4-4FF3-BF75-270B43E1C929}" type="presParOf" srcId="{1F8D6FD5-E8EE-4259-84A5-3BCEB7FC997E}" destId="{0A0962AF-4425-49BC-8920-3CD78917B9F2}" srcOrd="2" destOrd="0" presId="urn:microsoft.com/office/officeart/2005/8/layout/hProcess11"/>
    <dgm:cxn modelId="{C91FC85D-09F4-4904-A727-E89C336F264D}" type="presParOf" srcId="{E0752C05-C103-4024-B5EE-E661F8B05486}" destId="{0FA41288-56D7-4B86-AC2F-CA4BC1676625}" srcOrd="1" destOrd="0" presId="urn:microsoft.com/office/officeart/2005/8/layout/hProcess11"/>
    <dgm:cxn modelId="{ACB17035-6854-473C-AE6A-B9765CEB7365}" type="presParOf" srcId="{E0752C05-C103-4024-B5EE-E661F8B05486}" destId="{E36A65FF-195D-407A-9D62-1C273A05D23C}" srcOrd="2" destOrd="0" presId="urn:microsoft.com/office/officeart/2005/8/layout/hProcess11"/>
    <dgm:cxn modelId="{B7B31997-C8F6-4CC0-BDC2-D87DD2306B0A}" type="presParOf" srcId="{E36A65FF-195D-407A-9D62-1C273A05D23C}" destId="{23381929-07A1-4E76-835A-436FB754025C}" srcOrd="0" destOrd="0" presId="urn:microsoft.com/office/officeart/2005/8/layout/hProcess11"/>
    <dgm:cxn modelId="{2775097F-57CF-450C-8709-3FF09106B307}" type="presParOf" srcId="{E36A65FF-195D-407A-9D62-1C273A05D23C}" destId="{3B8795F6-BB62-45EF-B6F6-AA6D7C7B115E}" srcOrd="1" destOrd="0" presId="urn:microsoft.com/office/officeart/2005/8/layout/hProcess11"/>
    <dgm:cxn modelId="{1524DD77-3C73-4431-B71A-CE886F3DFC0F}" type="presParOf" srcId="{E36A65FF-195D-407A-9D62-1C273A05D23C}" destId="{C2447722-5958-4272-AC16-064F31188438}" srcOrd="2" destOrd="0" presId="urn:microsoft.com/office/officeart/2005/8/layout/hProcess11"/>
    <dgm:cxn modelId="{8F0188E2-D135-421F-A2A5-EE0C184D4C7D}" type="presParOf" srcId="{E0752C05-C103-4024-B5EE-E661F8B05486}" destId="{9AB3A25B-9F24-47DF-B580-7470ECF0B094}" srcOrd="3" destOrd="0" presId="urn:microsoft.com/office/officeart/2005/8/layout/hProcess11"/>
    <dgm:cxn modelId="{4F5825A8-389C-4509-99BB-C4B8B332140C}" type="presParOf" srcId="{E0752C05-C103-4024-B5EE-E661F8B05486}" destId="{D13ECA1E-73F2-433C-95E8-FC9D41A74102}" srcOrd="4" destOrd="0" presId="urn:microsoft.com/office/officeart/2005/8/layout/hProcess11"/>
    <dgm:cxn modelId="{F1FE7C20-69E8-4A09-B6A6-E6A3930CDBEF}" type="presParOf" srcId="{D13ECA1E-73F2-433C-95E8-FC9D41A74102}" destId="{6F303E3E-4038-4C47-8EE4-24ADB27CBC16}" srcOrd="0" destOrd="0" presId="urn:microsoft.com/office/officeart/2005/8/layout/hProcess11"/>
    <dgm:cxn modelId="{C39247E5-F164-4A8E-9D89-71E65BE8BB6E}" type="presParOf" srcId="{D13ECA1E-73F2-433C-95E8-FC9D41A74102}" destId="{366E662F-56B1-4778-85B7-3552CFFBE361}" srcOrd="1" destOrd="0" presId="urn:microsoft.com/office/officeart/2005/8/layout/hProcess11"/>
    <dgm:cxn modelId="{9324C4DC-05C4-41F8-B424-90B800364C6E}" type="presParOf" srcId="{D13ECA1E-73F2-433C-95E8-FC9D41A74102}" destId="{507A2764-0012-4398-8340-5B716B99E30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B9290C-58F1-4954-B8CF-0F13D178B322}" type="doc">
      <dgm:prSet loTypeId="urn:microsoft.com/office/officeart/2005/8/layout/hProcess1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478E235A-74E6-4C8D-83C0-C8093B39DED9}">
      <dgm:prSet phldrT="[Texto]" custT="1"/>
      <dgm:spPr/>
      <dgm:t>
        <a:bodyPr/>
        <a:lstStyle/>
        <a:p>
          <a:pPr algn="ctr"/>
          <a:r>
            <a:rPr lang="pt-BR" sz="1600" dirty="0">
              <a:latin typeface="Century Gothic" panose="020B0502020202020204" pitchFamily="34" charset="0"/>
            </a:rPr>
            <a:t>Norma básica de incidência</a:t>
          </a:r>
        </a:p>
      </dgm:t>
    </dgm:pt>
    <dgm:pt modelId="{CA7A0216-4179-451C-8E32-59C71D1BE32B}" type="parTrans" cxnId="{7791F053-1FF7-48A8-AB10-3148C16F2824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3216C27D-6CA0-49A4-B5A8-AFE0E54227CE}" type="sibTrans" cxnId="{7791F053-1FF7-48A8-AB10-3148C16F2824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70478C31-3B2E-4BDD-A363-2EA4626DC18E}">
      <dgm:prSet phldrT="[Texto]" custT="1"/>
      <dgm:spPr/>
      <dgm:t>
        <a:bodyPr/>
        <a:lstStyle/>
        <a:p>
          <a:pPr algn="ctr"/>
          <a:r>
            <a:rPr lang="pt-BR" sz="1200" b="1" dirty="0">
              <a:latin typeface="Century Gothic" panose="020B0502020202020204" pitchFamily="34" charset="0"/>
            </a:rPr>
            <a:t>Recolher tributos relativos a estabelecimento comercial</a:t>
          </a:r>
        </a:p>
      </dgm:t>
    </dgm:pt>
    <dgm:pt modelId="{0918C724-021A-441D-B089-8544C0A08495}" type="parTrans" cxnId="{674811DE-DD35-471C-A0EA-F90B44964110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030AC33C-4F4E-4DF4-B2C1-EF0E84BA9FDA}" type="sibTrans" cxnId="{674811DE-DD35-471C-A0EA-F90B44964110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0C218781-114C-46A3-AF5C-FC8BD03087F5}">
      <dgm:prSet phldrT="[Texto]" custT="1"/>
      <dgm:spPr/>
      <dgm:t>
        <a:bodyPr/>
        <a:lstStyle/>
        <a:p>
          <a:pPr algn="ctr"/>
          <a:r>
            <a:rPr lang="pt-BR" sz="1600" dirty="0">
              <a:latin typeface="Century Gothic" panose="020B0502020202020204" pitchFamily="34" charset="0"/>
            </a:rPr>
            <a:t>Fato superveniente (HI da norma assecuratória)</a:t>
          </a:r>
        </a:p>
      </dgm:t>
    </dgm:pt>
    <dgm:pt modelId="{1FDFE237-AEE6-4928-B924-7E16DAA464C9}" type="parTrans" cxnId="{73C99BAC-8C74-45B1-8C6B-5D2D1972E8BE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4D08E809-001E-4ABC-86C9-18EA5BA91C21}" type="sibTrans" cxnId="{73C99BAC-8C74-45B1-8C6B-5D2D1972E8BE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EB214B3B-41A1-4872-8291-4B21CCCF4463}">
      <dgm:prSet phldrT="[Texto]" custT="1"/>
      <dgm:spPr/>
      <dgm:t>
        <a:bodyPr/>
        <a:lstStyle/>
        <a:p>
          <a:pPr algn="ctr"/>
          <a:r>
            <a:rPr lang="pt-BR" sz="1200" b="1" dirty="0">
              <a:latin typeface="Century Gothic" panose="020B0502020202020204" pitchFamily="34" charset="0"/>
            </a:rPr>
            <a:t>Alienação de estabelecimento comercial</a:t>
          </a:r>
        </a:p>
      </dgm:t>
    </dgm:pt>
    <dgm:pt modelId="{CAA7B988-94D3-4014-83CD-94A8F632A830}" type="parTrans" cxnId="{B1371969-8E72-4195-A506-18095E9140DA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05E1C931-1D24-4610-B7E6-868F83ADFF4D}" type="sibTrans" cxnId="{B1371969-8E72-4195-A506-18095E9140DA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27B55696-6859-4366-B175-1A05479607DF}">
      <dgm:prSet phldrT="[Texto]" custT="1"/>
      <dgm:spPr/>
      <dgm:t>
        <a:bodyPr/>
        <a:lstStyle/>
        <a:p>
          <a:pPr algn="ctr"/>
          <a:r>
            <a:rPr lang="pt-BR" sz="1600" dirty="0">
              <a:latin typeface="Century Gothic" panose="020B0502020202020204" pitchFamily="34" charset="0"/>
            </a:rPr>
            <a:t>Norma suplementar ou assecuratória</a:t>
          </a:r>
          <a:endParaRPr lang="pt-BR" sz="1600" b="0" dirty="0">
            <a:latin typeface="Century Gothic" panose="020B0502020202020204" pitchFamily="34" charset="0"/>
          </a:endParaRPr>
        </a:p>
      </dgm:t>
    </dgm:pt>
    <dgm:pt modelId="{F9CD7320-C1FB-41E5-AEB4-1ADA88AEC10F}" type="parTrans" cxnId="{D30562DB-D497-48E6-8C88-FE5F064915E3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B9E21625-F952-4573-A37D-528F37C0F729}" type="sibTrans" cxnId="{D30562DB-D497-48E6-8C88-FE5F064915E3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5D6FF342-AA50-4E0D-A8FF-75840F2C9297}">
      <dgm:prSet phldrT="[Texto]" custT="1"/>
      <dgm:spPr/>
      <dgm:t>
        <a:bodyPr/>
        <a:lstStyle/>
        <a:p>
          <a:pPr algn="ctr"/>
          <a:r>
            <a:rPr lang="pt-BR" sz="1200" b="0" dirty="0">
              <a:latin typeface="Century Gothic" panose="020B0502020202020204" pitchFamily="34" charset="0"/>
            </a:rPr>
            <a:t>O dever de recolher o tributo é </a:t>
          </a:r>
          <a:r>
            <a:rPr lang="pt-BR" sz="1200" b="1" dirty="0">
              <a:latin typeface="Century Gothic" panose="020B0502020202020204" pitchFamily="34" charset="0"/>
            </a:rPr>
            <a:t>estendido ao adquirente</a:t>
          </a:r>
          <a:r>
            <a:rPr lang="pt-BR" sz="1200" b="0" dirty="0">
              <a:latin typeface="Century Gothic" panose="020B0502020202020204" pitchFamily="34" charset="0"/>
            </a:rPr>
            <a:t>, que passa a ocupar, de forma subsidiária, o polo passivo com o alienante (contribuinte)</a:t>
          </a:r>
        </a:p>
      </dgm:t>
    </dgm:pt>
    <dgm:pt modelId="{2AAE48B4-1879-4CE7-A215-18BE38A69D70}" type="parTrans" cxnId="{B98940F7-EDF0-4E79-ABEF-ECCFE551B206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D4D752D0-3F91-45AE-B6FB-DF5A7AFC558C}" type="sibTrans" cxnId="{B98940F7-EDF0-4E79-ABEF-ECCFE551B206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4B0CCA28-DDC2-4A09-878F-64E953187E09}">
      <dgm:prSet phldrT="[Texto]" custT="1"/>
      <dgm:spPr/>
      <dgm:t>
        <a:bodyPr/>
        <a:lstStyle/>
        <a:p>
          <a:pPr algn="ctr"/>
          <a:r>
            <a:rPr lang="pt-BR" sz="1200" b="1" dirty="0">
              <a:latin typeface="Century Gothic" panose="020B0502020202020204" pitchFamily="34" charset="0"/>
            </a:rPr>
            <a:t>Alienante prossegue com a exploração</a:t>
          </a:r>
        </a:p>
      </dgm:t>
    </dgm:pt>
    <dgm:pt modelId="{3FA943C6-48B5-49EB-9159-8CDDC0EE90D4}" type="parTrans" cxnId="{EBFAAF6B-0EC7-45F1-A21C-37B7D5775D3B}">
      <dgm:prSet/>
      <dgm:spPr/>
      <dgm:t>
        <a:bodyPr/>
        <a:lstStyle/>
        <a:p>
          <a:endParaRPr lang="pt-BR" sz="1600"/>
        </a:p>
      </dgm:t>
    </dgm:pt>
    <dgm:pt modelId="{D763FD21-B3D3-4AC6-B3BD-0721E402A0A4}" type="sibTrans" cxnId="{EBFAAF6B-0EC7-45F1-A21C-37B7D5775D3B}">
      <dgm:prSet/>
      <dgm:spPr/>
      <dgm:t>
        <a:bodyPr/>
        <a:lstStyle/>
        <a:p>
          <a:endParaRPr lang="pt-BR" sz="1600"/>
        </a:p>
      </dgm:t>
    </dgm:pt>
    <dgm:pt modelId="{CBB85A69-FA8D-4678-A1C4-161C15EC54F5}" type="pres">
      <dgm:prSet presAssocID="{40B9290C-58F1-4954-B8CF-0F13D178B322}" presName="Name0" presStyleCnt="0">
        <dgm:presLayoutVars>
          <dgm:dir/>
          <dgm:resizeHandles val="exact"/>
        </dgm:presLayoutVars>
      </dgm:prSet>
      <dgm:spPr/>
    </dgm:pt>
    <dgm:pt modelId="{3FDFEF06-4B7B-4EBC-AA0D-BE2F2D364BCC}" type="pres">
      <dgm:prSet presAssocID="{40B9290C-58F1-4954-B8CF-0F13D178B322}" presName="arrow" presStyleLbl="bgShp" presStyleIdx="0" presStyleCnt="1"/>
      <dgm:spPr>
        <a:solidFill>
          <a:schemeClr val="accent4">
            <a:lumMod val="60000"/>
            <a:lumOff val="40000"/>
          </a:schemeClr>
        </a:solidFill>
      </dgm:spPr>
    </dgm:pt>
    <dgm:pt modelId="{E0752C05-C103-4024-B5EE-E661F8B05486}" type="pres">
      <dgm:prSet presAssocID="{40B9290C-58F1-4954-B8CF-0F13D178B322}" presName="points" presStyleCnt="0"/>
      <dgm:spPr/>
    </dgm:pt>
    <dgm:pt modelId="{1F8D6FD5-E8EE-4259-84A5-3BCEB7FC997E}" type="pres">
      <dgm:prSet presAssocID="{478E235A-74E6-4C8D-83C0-C8093B39DED9}" presName="compositeA" presStyleCnt="0"/>
      <dgm:spPr/>
    </dgm:pt>
    <dgm:pt modelId="{747D7EFB-C137-4B30-9B26-27B5E2CEBB34}" type="pres">
      <dgm:prSet presAssocID="{478E235A-74E6-4C8D-83C0-C8093B39DED9}" presName="textA" presStyleLbl="revTx" presStyleIdx="0" presStyleCnt="3">
        <dgm:presLayoutVars>
          <dgm:bulletEnabled val="1"/>
        </dgm:presLayoutVars>
      </dgm:prSet>
      <dgm:spPr/>
    </dgm:pt>
    <dgm:pt modelId="{FC09A596-9EEC-47F0-8FAC-2D34B69146EE}" type="pres">
      <dgm:prSet presAssocID="{478E235A-74E6-4C8D-83C0-C8093B39DED9}" presName="circleA" presStyleLbl="node1" presStyleIdx="0" presStyleCnt="3"/>
      <dgm:spPr/>
    </dgm:pt>
    <dgm:pt modelId="{0A0962AF-4425-49BC-8920-3CD78917B9F2}" type="pres">
      <dgm:prSet presAssocID="{478E235A-74E6-4C8D-83C0-C8093B39DED9}" presName="spaceA" presStyleCnt="0"/>
      <dgm:spPr/>
    </dgm:pt>
    <dgm:pt modelId="{0FA41288-56D7-4B86-AC2F-CA4BC1676625}" type="pres">
      <dgm:prSet presAssocID="{3216C27D-6CA0-49A4-B5A8-AFE0E54227CE}" presName="space" presStyleCnt="0"/>
      <dgm:spPr/>
    </dgm:pt>
    <dgm:pt modelId="{E36A65FF-195D-407A-9D62-1C273A05D23C}" type="pres">
      <dgm:prSet presAssocID="{0C218781-114C-46A3-AF5C-FC8BD03087F5}" presName="compositeB" presStyleCnt="0"/>
      <dgm:spPr/>
    </dgm:pt>
    <dgm:pt modelId="{23381929-07A1-4E76-835A-436FB754025C}" type="pres">
      <dgm:prSet presAssocID="{0C218781-114C-46A3-AF5C-FC8BD03087F5}" presName="textB" presStyleLbl="revTx" presStyleIdx="1" presStyleCnt="3" custScaleX="154787">
        <dgm:presLayoutVars>
          <dgm:bulletEnabled val="1"/>
        </dgm:presLayoutVars>
      </dgm:prSet>
      <dgm:spPr/>
    </dgm:pt>
    <dgm:pt modelId="{3B8795F6-BB62-45EF-B6F6-AA6D7C7B115E}" type="pres">
      <dgm:prSet presAssocID="{0C218781-114C-46A3-AF5C-FC8BD03087F5}" presName="circleB" presStyleLbl="node1" presStyleIdx="1" presStyleCnt="3"/>
      <dgm:spPr/>
    </dgm:pt>
    <dgm:pt modelId="{C2447722-5958-4272-AC16-064F31188438}" type="pres">
      <dgm:prSet presAssocID="{0C218781-114C-46A3-AF5C-FC8BD03087F5}" presName="spaceB" presStyleCnt="0"/>
      <dgm:spPr/>
    </dgm:pt>
    <dgm:pt modelId="{9AB3A25B-9F24-47DF-B580-7470ECF0B094}" type="pres">
      <dgm:prSet presAssocID="{4D08E809-001E-4ABC-86C9-18EA5BA91C21}" presName="space" presStyleCnt="0"/>
      <dgm:spPr/>
    </dgm:pt>
    <dgm:pt modelId="{D13ECA1E-73F2-433C-95E8-FC9D41A74102}" type="pres">
      <dgm:prSet presAssocID="{27B55696-6859-4366-B175-1A05479607DF}" presName="compositeA" presStyleCnt="0"/>
      <dgm:spPr/>
    </dgm:pt>
    <dgm:pt modelId="{6F303E3E-4038-4C47-8EE4-24ADB27CBC16}" type="pres">
      <dgm:prSet presAssocID="{27B55696-6859-4366-B175-1A05479607DF}" presName="textA" presStyleLbl="revTx" presStyleIdx="2" presStyleCnt="3" custScaleX="124071">
        <dgm:presLayoutVars>
          <dgm:bulletEnabled val="1"/>
        </dgm:presLayoutVars>
      </dgm:prSet>
      <dgm:spPr/>
    </dgm:pt>
    <dgm:pt modelId="{366E662F-56B1-4778-85B7-3552CFFBE361}" type="pres">
      <dgm:prSet presAssocID="{27B55696-6859-4366-B175-1A05479607DF}" presName="circleA" presStyleLbl="node1" presStyleIdx="2" presStyleCnt="3"/>
      <dgm:spPr/>
    </dgm:pt>
    <dgm:pt modelId="{507A2764-0012-4398-8340-5B716B99E30D}" type="pres">
      <dgm:prSet presAssocID="{27B55696-6859-4366-B175-1A05479607DF}" presName="spaceA" presStyleCnt="0"/>
      <dgm:spPr/>
    </dgm:pt>
  </dgm:ptLst>
  <dgm:cxnLst>
    <dgm:cxn modelId="{32B62C12-DFA2-4FDD-886A-FA223B4544C8}" type="presOf" srcId="{0C218781-114C-46A3-AF5C-FC8BD03087F5}" destId="{23381929-07A1-4E76-835A-436FB754025C}" srcOrd="0" destOrd="0" presId="urn:microsoft.com/office/officeart/2005/8/layout/hProcess11"/>
    <dgm:cxn modelId="{68D05A36-A606-43AC-9E90-4C84203F4A32}" type="presOf" srcId="{478E235A-74E6-4C8D-83C0-C8093B39DED9}" destId="{747D7EFB-C137-4B30-9B26-27B5E2CEBB34}" srcOrd="0" destOrd="0" presId="urn:microsoft.com/office/officeart/2005/8/layout/hProcess11"/>
    <dgm:cxn modelId="{DE4D9E47-7775-4073-A2F2-7AD1B82152B0}" type="presOf" srcId="{40B9290C-58F1-4954-B8CF-0F13D178B322}" destId="{CBB85A69-FA8D-4678-A1C4-161C15EC54F5}" srcOrd="0" destOrd="0" presId="urn:microsoft.com/office/officeart/2005/8/layout/hProcess11"/>
    <dgm:cxn modelId="{B1371969-8E72-4195-A506-18095E9140DA}" srcId="{0C218781-114C-46A3-AF5C-FC8BD03087F5}" destId="{EB214B3B-41A1-4872-8291-4B21CCCF4463}" srcOrd="0" destOrd="0" parTransId="{CAA7B988-94D3-4014-83CD-94A8F632A830}" sibTransId="{05E1C931-1D24-4610-B7E6-868F83ADFF4D}"/>
    <dgm:cxn modelId="{6B4D766A-8449-42BB-909E-F739E040CC10}" type="presOf" srcId="{EB214B3B-41A1-4872-8291-4B21CCCF4463}" destId="{23381929-07A1-4E76-835A-436FB754025C}" srcOrd="0" destOrd="1" presId="urn:microsoft.com/office/officeart/2005/8/layout/hProcess11"/>
    <dgm:cxn modelId="{EBFAAF6B-0EC7-45F1-A21C-37B7D5775D3B}" srcId="{0C218781-114C-46A3-AF5C-FC8BD03087F5}" destId="{4B0CCA28-DDC2-4A09-878F-64E953187E09}" srcOrd="1" destOrd="0" parTransId="{3FA943C6-48B5-49EB-9159-8CDDC0EE90D4}" sibTransId="{D763FD21-B3D3-4AC6-B3BD-0721E402A0A4}"/>
    <dgm:cxn modelId="{7791F053-1FF7-48A8-AB10-3148C16F2824}" srcId="{40B9290C-58F1-4954-B8CF-0F13D178B322}" destId="{478E235A-74E6-4C8D-83C0-C8093B39DED9}" srcOrd="0" destOrd="0" parTransId="{CA7A0216-4179-451C-8E32-59C71D1BE32B}" sibTransId="{3216C27D-6CA0-49A4-B5A8-AFE0E54227CE}"/>
    <dgm:cxn modelId="{88CCB582-72D0-45AB-839A-89C0A428D59A}" type="presOf" srcId="{4B0CCA28-DDC2-4A09-878F-64E953187E09}" destId="{23381929-07A1-4E76-835A-436FB754025C}" srcOrd="0" destOrd="2" presId="urn:microsoft.com/office/officeart/2005/8/layout/hProcess11"/>
    <dgm:cxn modelId="{F7974F83-0426-4A22-9908-6F0D4A413BEF}" type="presOf" srcId="{70478C31-3B2E-4BDD-A363-2EA4626DC18E}" destId="{747D7EFB-C137-4B30-9B26-27B5E2CEBB34}" srcOrd="0" destOrd="1" presId="urn:microsoft.com/office/officeart/2005/8/layout/hProcess11"/>
    <dgm:cxn modelId="{7A1ABA91-74C7-47CD-9891-6C9EEE758F4D}" type="presOf" srcId="{27B55696-6859-4366-B175-1A05479607DF}" destId="{6F303E3E-4038-4C47-8EE4-24ADB27CBC16}" srcOrd="0" destOrd="0" presId="urn:microsoft.com/office/officeart/2005/8/layout/hProcess11"/>
    <dgm:cxn modelId="{73C99BAC-8C74-45B1-8C6B-5D2D1972E8BE}" srcId="{40B9290C-58F1-4954-B8CF-0F13D178B322}" destId="{0C218781-114C-46A3-AF5C-FC8BD03087F5}" srcOrd="1" destOrd="0" parTransId="{1FDFE237-AEE6-4928-B924-7E16DAA464C9}" sibTransId="{4D08E809-001E-4ABC-86C9-18EA5BA91C21}"/>
    <dgm:cxn modelId="{D30562DB-D497-48E6-8C88-FE5F064915E3}" srcId="{40B9290C-58F1-4954-B8CF-0F13D178B322}" destId="{27B55696-6859-4366-B175-1A05479607DF}" srcOrd="2" destOrd="0" parTransId="{F9CD7320-C1FB-41E5-AEB4-1ADA88AEC10F}" sibTransId="{B9E21625-F952-4573-A37D-528F37C0F729}"/>
    <dgm:cxn modelId="{674811DE-DD35-471C-A0EA-F90B44964110}" srcId="{478E235A-74E6-4C8D-83C0-C8093B39DED9}" destId="{70478C31-3B2E-4BDD-A363-2EA4626DC18E}" srcOrd="0" destOrd="0" parTransId="{0918C724-021A-441D-B089-8544C0A08495}" sibTransId="{030AC33C-4F4E-4DF4-B2C1-EF0E84BA9FDA}"/>
    <dgm:cxn modelId="{8E68F5E1-5E03-4C92-B2C6-32F4DA0DE951}" type="presOf" srcId="{5D6FF342-AA50-4E0D-A8FF-75840F2C9297}" destId="{6F303E3E-4038-4C47-8EE4-24ADB27CBC16}" srcOrd="0" destOrd="1" presId="urn:microsoft.com/office/officeart/2005/8/layout/hProcess11"/>
    <dgm:cxn modelId="{B98940F7-EDF0-4E79-ABEF-ECCFE551B206}" srcId="{27B55696-6859-4366-B175-1A05479607DF}" destId="{5D6FF342-AA50-4E0D-A8FF-75840F2C9297}" srcOrd="0" destOrd="0" parTransId="{2AAE48B4-1879-4CE7-A215-18BE38A69D70}" sibTransId="{D4D752D0-3F91-45AE-B6FB-DF5A7AFC558C}"/>
    <dgm:cxn modelId="{7CFCBECB-5A18-4F97-997F-23FC4B0E0C22}" type="presParOf" srcId="{CBB85A69-FA8D-4678-A1C4-161C15EC54F5}" destId="{3FDFEF06-4B7B-4EBC-AA0D-BE2F2D364BCC}" srcOrd="0" destOrd="0" presId="urn:microsoft.com/office/officeart/2005/8/layout/hProcess11"/>
    <dgm:cxn modelId="{24FD9C88-0558-4A4E-AAB5-ABFC232470BE}" type="presParOf" srcId="{CBB85A69-FA8D-4678-A1C4-161C15EC54F5}" destId="{E0752C05-C103-4024-B5EE-E661F8B05486}" srcOrd="1" destOrd="0" presId="urn:microsoft.com/office/officeart/2005/8/layout/hProcess11"/>
    <dgm:cxn modelId="{B24BBDF8-D65A-436A-A2AA-12425FCEB630}" type="presParOf" srcId="{E0752C05-C103-4024-B5EE-E661F8B05486}" destId="{1F8D6FD5-E8EE-4259-84A5-3BCEB7FC997E}" srcOrd="0" destOrd="0" presId="urn:microsoft.com/office/officeart/2005/8/layout/hProcess11"/>
    <dgm:cxn modelId="{FA08115C-ED29-4E77-BC78-7110550444FC}" type="presParOf" srcId="{1F8D6FD5-E8EE-4259-84A5-3BCEB7FC997E}" destId="{747D7EFB-C137-4B30-9B26-27B5E2CEBB34}" srcOrd="0" destOrd="0" presId="urn:microsoft.com/office/officeart/2005/8/layout/hProcess11"/>
    <dgm:cxn modelId="{B7BAE75D-678A-4E61-AFAF-4C260A1BC474}" type="presParOf" srcId="{1F8D6FD5-E8EE-4259-84A5-3BCEB7FC997E}" destId="{FC09A596-9EEC-47F0-8FAC-2D34B69146EE}" srcOrd="1" destOrd="0" presId="urn:microsoft.com/office/officeart/2005/8/layout/hProcess11"/>
    <dgm:cxn modelId="{62F5E50B-22E4-4FF3-BF75-270B43E1C929}" type="presParOf" srcId="{1F8D6FD5-E8EE-4259-84A5-3BCEB7FC997E}" destId="{0A0962AF-4425-49BC-8920-3CD78917B9F2}" srcOrd="2" destOrd="0" presId="urn:microsoft.com/office/officeart/2005/8/layout/hProcess11"/>
    <dgm:cxn modelId="{C91FC85D-09F4-4904-A727-E89C336F264D}" type="presParOf" srcId="{E0752C05-C103-4024-B5EE-E661F8B05486}" destId="{0FA41288-56D7-4B86-AC2F-CA4BC1676625}" srcOrd="1" destOrd="0" presId="urn:microsoft.com/office/officeart/2005/8/layout/hProcess11"/>
    <dgm:cxn modelId="{ACB17035-6854-473C-AE6A-B9765CEB7365}" type="presParOf" srcId="{E0752C05-C103-4024-B5EE-E661F8B05486}" destId="{E36A65FF-195D-407A-9D62-1C273A05D23C}" srcOrd="2" destOrd="0" presId="urn:microsoft.com/office/officeart/2005/8/layout/hProcess11"/>
    <dgm:cxn modelId="{B7B31997-C8F6-4CC0-BDC2-D87DD2306B0A}" type="presParOf" srcId="{E36A65FF-195D-407A-9D62-1C273A05D23C}" destId="{23381929-07A1-4E76-835A-436FB754025C}" srcOrd="0" destOrd="0" presId="urn:microsoft.com/office/officeart/2005/8/layout/hProcess11"/>
    <dgm:cxn modelId="{2775097F-57CF-450C-8709-3FF09106B307}" type="presParOf" srcId="{E36A65FF-195D-407A-9D62-1C273A05D23C}" destId="{3B8795F6-BB62-45EF-B6F6-AA6D7C7B115E}" srcOrd="1" destOrd="0" presId="urn:microsoft.com/office/officeart/2005/8/layout/hProcess11"/>
    <dgm:cxn modelId="{1524DD77-3C73-4431-B71A-CE886F3DFC0F}" type="presParOf" srcId="{E36A65FF-195D-407A-9D62-1C273A05D23C}" destId="{C2447722-5958-4272-AC16-064F31188438}" srcOrd="2" destOrd="0" presId="urn:microsoft.com/office/officeart/2005/8/layout/hProcess11"/>
    <dgm:cxn modelId="{8F0188E2-D135-421F-A2A5-EE0C184D4C7D}" type="presParOf" srcId="{E0752C05-C103-4024-B5EE-E661F8B05486}" destId="{9AB3A25B-9F24-47DF-B580-7470ECF0B094}" srcOrd="3" destOrd="0" presId="urn:microsoft.com/office/officeart/2005/8/layout/hProcess11"/>
    <dgm:cxn modelId="{4F5825A8-389C-4509-99BB-C4B8B332140C}" type="presParOf" srcId="{E0752C05-C103-4024-B5EE-E661F8B05486}" destId="{D13ECA1E-73F2-433C-95E8-FC9D41A74102}" srcOrd="4" destOrd="0" presId="urn:microsoft.com/office/officeart/2005/8/layout/hProcess11"/>
    <dgm:cxn modelId="{F1FE7C20-69E8-4A09-B6A6-E6A3930CDBEF}" type="presParOf" srcId="{D13ECA1E-73F2-433C-95E8-FC9D41A74102}" destId="{6F303E3E-4038-4C47-8EE4-24ADB27CBC16}" srcOrd="0" destOrd="0" presId="urn:microsoft.com/office/officeart/2005/8/layout/hProcess11"/>
    <dgm:cxn modelId="{C39247E5-F164-4A8E-9D89-71E65BE8BB6E}" type="presParOf" srcId="{D13ECA1E-73F2-433C-95E8-FC9D41A74102}" destId="{366E662F-56B1-4778-85B7-3552CFFBE361}" srcOrd="1" destOrd="0" presId="urn:microsoft.com/office/officeart/2005/8/layout/hProcess11"/>
    <dgm:cxn modelId="{9324C4DC-05C4-41F8-B424-90B800364C6E}" type="presParOf" srcId="{D13ECA1E-73F2-433C-95E8-FC9D41A74102}" destId="{507A2764-0012-4398-8340-5B716B99E30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B9290C-58F1-4954-B8CF-0F13D178B322}" type="doc">
      <dgm:prSet loTypeId="urn:microsoft.com/office/officeart/2005/8/layout/hProcess1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478E235A-74E6-4C8D-83C0-C8093B39DED9}">
      <dgm:prSet phldrT="[Texto]" custT="1"/>
      <dgm:spPr/>
      <dgm:t>
        <a:bodyPr/>
        <a:lstStyle/>
        <a:p>
          <a:pPr algn="ctr"/>
          <a:r>
            <a:rPr lang="pt-BR" sz="1600" b="1" dirty="0">
              <a:latin typeface="Century Gothic" panose="020B0502020202020204" pitchFamily="34" charset="0"/>
            </a:rPr>
            <a:t>Fabricante – Empresa A</a:t>
          </a:r>
        </a:p>
      </dgm:t>
    </dgm:pt>
    <dgm:pt modelId="{CA7A0216-4179-451C-8E32-59C71D1BE32B}" type="parTrans" cxnId="{7791F053-1FF7-48A8-AB10-3148C16F2824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3216C27D-6CA0-49A4-B5A8-AFE0E54227CE}" type="sibTrans" cxnId="{7791F053-1FF7-48A8-AB10-3148C16F2824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0C218781-114C-46A3-AF5C-FC8BD03087F5}">
      <dgm:prSet phldrT="[Texto]" custT="1"/>
      <dgm:spPr/>
      <dgm:t>
        <a:bodyPr/>
        <a:lstStyle/>
        <a:p>
          <a:pPr algn="ctr"/>
          <a:r>
            <a:rPr lang="pt-BR" sz="1600" b="1" dirty="0">
              <a:latin typeface="Century Gothic" panose="020B0502020202020204" pitchFamily="34" charset="0"/>
            </a:rPr>
            <a:t>Revendedor – Empresa B</a:t>
          </a:r>
        </a:p>
      </dgm:t>
    </dgm:pt>
    <dgm:pt modelId="{1FDFE237-AEE6-4928-B924-7E16DAA464C9}" type="parTrans" cxnId="{73C99BAC-8C74-45B1-8C6B-5D2D1972E8BE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4D08E809-001E-4ABC-86C9-18EA5BA91C21}" type="sibTrans" cxnId="{73C99BAC-8C74-45B1-8C6B-5D2D1972E8BE}">
      <dgm:prSet/>
      <dgm:spPr/>
      <dgm:t>
        <a:bodyPr/>
        <a:lstStyle/>
        <a:p>
          <a:pPr algn="ctr"/>
          <a:endParaRPr lang="pt-BR" sz="2000">
            <a:latin typeface="Century Gothic" panose="020B0502020202020204" pitchFamily="34" charset="0"/>
          </a:endParaRPr>
        </a:p>
      </dgm:t>
    </dgm:pt>
    <dgm:pt modelId="{806ED8D6-2982-42CF-89DE-AB9998A073AC}">
      <dgm:prSet phldrT="[Texto]" custT="1"/>
      <dgm:spPr/>
      <dgm:t>
        <a:bodyPr/>
        <a:lstStyle/>
        <a:p>
          <a:pPr algn="ctr"/>
          <a:r>
            <a:rPr lang="pt-BR" sz="1600" b="1" dirty="0">
              <a:latin typeface="Century Gothic" panose="020B0502020202020204" pitchFamily="34" charset="0"/>
            </a:rPr>
            <a:t>Consumidor final</a:t>
          </a:r>
        </a:p>
      </dgm:t>
    </dgm:pt>
    <dgm:pt modelId="{94EFD51D-AC09-4496-BAC4-F941845F68EB}" type="parTrans" cxnId="{C2A5069F-8174-4C59-8DA6-4D8873D4B690}">
      <dgm:prSet/>
      <dgm:spPr/>
      <dgm:t>
        <a:bodyPr/>
        <a:lstStyle/>
        <a:p>
          <a:endParaRPr lang="pt-BR"/>
        </a:p>
      </dgm:t>
    </dgm:pt>
    <dgm:pt modelId="{0E3ADD73-1CCC-404A-8C34-1ECFA9327CEF}" type="sibTrans" cxnId="{C2A5069F-8174-4C59-8DA6-4D8873D4B690}">
      <dgm:prSet/>
      <dgm:spPr/>
      <dgm:t>
        <a:bodyPr/>
        <a:lstStyle/>
        <a:p>
          <a:endParaRPr lang="pt-BR"/>
        </a:p>
      </dgm:t>
    </dgm:pt>
    <dgm:pt modelId="{8A313BA1-9C8A-44B1-BBAF-20E1A45CB953}">
      <dgm:prSet phldrT="[Texto]" custT="1"/>
      <dgm:spPr/>
      <dgm:t>
        <a:bodyPr/>
        <a:lstStyle/>
        <a:p>
          <a:pPr algn="ctr"/>
          <a:r>
            <a:rPr lang="pt-BR" sz="1400" dirty="0">
              <a:latin typeface="Century Gothic" panose="020B0502020202020204" pitchFamily="34" charset="0"/>
            </a:rPr>
            <a:t>Valor do ICMS/ST é acrescido ao valor de venda e recolhido ao Estado de destino</a:t>
          </a:r>
        </a:p>
      </dgm:t>
    </dgm:pt>
    <dgm:pt modelId="{1683BD91-8879-44D5-8FC9-4A6CE6DA3D1B}" type="parTrans" cxnId="{FE0A8D55-6DD2-486F-B644-128D85BF0079}">
      <dgm:prSet/>
      <dgm:spPr/>
      <dgm:t>
        <a:bodyPr/>
        <a:lstStyle/>
        <a:p>
          <a:endParaRPr lang="pt-BR"/>
        </a:p>
      </dgm:t>
    </dgm:pt>
    <dgm:pt modelId="{92E01D1C-3E01-4FED-A083-D7755B7370B2}" type="sibTrans" cxnId="{FE0A8D55-6DD2-486F-B644-128D85BF0079}">
      <dgm:prSet/>
      <dgm:spPr/>
      <dgm:t>
        <a:bodyPr/>
        <a:lstStyle/>
        <a:p>
          <a:endParaRPr lang="pt-BR"/>
        </a:p>
      </dgm:t>
    </dgm:pt>
    <dgm:pt modelId="{70372D23-5237-49D1-9645-4D8EEA588A3B}">
      <dgm:prSet phldrT="[Texto]" custT="1"/>
      <dgm:spPr/>
      <dgm:t>
        <a:bodyPr/>
        <a:lstStyle/>
        <a:p>
          <a:pPr algn="ctr"/>
          <a:r>
            <a:rPr lang="pt-BR" sz="1400" dirty="0">
              <a:latin typeface="Century Gothic" panose="020B0502020202020204" pitchFamily="34" charset="0"/>
            </a:rPr>
            <a:t>Valor do ICMS/ST é acrescido ao valor de venda e recolhido ao Estado de destino</a:t>
          </a:r>
        </a:p>
      </dgm:t>
    </dgm:pt>
    <dgm:pt modelId="{FDCDA8CA-313A-40EF-A20F-C731ABBEB285}" type="parTrans" cxnId="{9FC2F757-35D8-4254-964F-F9063627C300}">
      <dgm:prSet/>
      <dgm:spPr/>
      <dgm:t>
        <a:bodyPr/>
        <a:lstStyle/>
        <a:p>
          <a:endParaRPr lang="pt-BR"/>
        </a:p>
      </dgm:t>
    </dgm:pt>
    <dgm:pt modelId="{687E3B15-B546-42B9-B676-C0F347EAD429}" type="sibTrans" cxnId="{9FC2F757-35D8-4254-964F-F9063627C300}">
      <dgm:prSet/>
      <dgm:spPr/>
      <dgm:t>
        <a:bodyPr/>
        <a:lstStyle/>
        <a:p>
          <a:endParaRPr lang="pt-BR"/>
        </a:p>
      </dgm:t>
    </dgm:pt>
    <dgm:pt modelId="{CBB85A69-FA8D-4678-A1C4-161C15EC54F5}" type="pres">
      <dgm:prSet presAssocID="{40B9290C-58F1-4954-B8CF-0F13D178B322}" presName="Name0" presStyleCnt="0">
        <dgm:presLayoutVars>
          <dgm:dir/>
          <dgm:resizeHandles val="exact"/>
        </dgm:presLayoutVars>
      </dgm:prSet>
      <dgm:spPr/>
    </dgm:pt>
    <dgm:pt modelId="{3FDFEF06-4B7B-4EBC-AA0D-BE2F2D364BCC}" type="pres">
      <dgm:prSet presAssocID="{40B9290C-58F1-4954-B8CF-0F13D178B322}" presName="arrow" presStyleLbl="bgShp" presStyleIdx="0" presStyleCnt="1"/>
      <dgm:spPr>
        <a:solidFill>
          <a:schemeClr val="accent4">
            <a:lumMod val="60000"/>
            <a:lumOff val="40000"/>
          </a:schemeClr>
        </a:solidFill>
      </dgm:spPr>
    </dgm:pt>
    <dgm:pt modelId="{E0752C05-C103-4024-B5EE-E661F8B05486}" type="pres">
      <dgm:prSet presAssocID="{40B9290C-58F1-4954-B8CF-0F13D178B322}" presName="points" presStyleCnt="0"/>
      <dgm:spPr/>
    </dgm:pt>
    <dgm:pt modelId="{1F8D6FD5-E8EE-4259-84A5-3BCEB7FC997E}" type="pres">
      <dgm:prSet presAssocID="{478E235A-74E6-4C8D-83C0-C8093B39DED9}" presName="compositeA" presStyleCnt="0"/>
      <dgm:spPr/>
    </dgm:pt>
    <dgm:pt modelId="{747D7EFB-C137-4B30-9B26-27B5E2CEBB34}" type="pres">
      <dgm:prSet presAssocID="{478E235A-74E6-4C8D-83C0-C8093B39DED9}" presName="textA" presStyleLbl="revTx" presStyleIdx="0" presStyleCnt="3" custScaleX="249797">
        <dgm:presLayoutVars>
          <dgm:bulletEnabled val="1"/>
        </dgm:presLayoutVars>
      </dgm:prSet>
      <dgm:spPr/>
    </dgm:pt>
    <dgm:pt modelId="{FC09A596-9EEC-47F0-8FAC-2D34B69146EE}" type="pres">
      <dgm:prSet presAssocID="{478E235A-74E6-4C8D-83C0-C8093B39DED9}" presName="circleA" presStyleLbl="node1" presStyleIdx="0" presStyleCnt="3"/>
      <dgm:spPr/>
    </dgm:pt>
    <dgm:pt modelId="{0A0962AF-4425-49BC-8920-3CD78917B9F2}" type="pres">
      <dgm:prSet presAssocID="{478E235A-74E6-4C8D-83C0-C8093B39DED9}" presName="spaceA" presStyleCnt="0"/>
      <dgm:spPr/>
    </dgm:pt>
    <dgm:pt modelId="{0FA41288-56D7-4B86-AC2F-CA4BC1676625}" type="pres">
      <dgm:prSet presAssocID="{3216C27D-6CA0-49A4-B5A8-AFE0E54227CE}" presName="space" presStyleCnt="0"/>
      <dgm:spPr/>
    </dgm:pt>
    <dgm:pt modelId="{E0D306EB-188A-42D1-89ED-A147BB51245D}" type="pres">
      <dgm:prSet presAssocID="{0C218781-114C-46A3-AF5C-FC8BD03087F5}" presName="compositeB" presStyleCnt="0"/>
      <dgm:spPr/>
    </dgm:pt>
    <dgm:pt modelId="{A1B1EC7C-DA09-4E1C-9595-4580198AEE78}" type="pres">
      <dgm:prSet presAssocID="{0C218781-114C-46A3-AF5C-FC8BD03087F5}" presName="textB" presStyleLbl="revTx" presStyleIdx="1" presStyleCnt="3" custScaleX="352848">
        <dgm:presLayoutVars>
          <dgm:bulletEnabled val="1"/>
        </dgm:presLayoutVars>
      </dgm:prSet>
      <dgm:spPr/>
    </dgm:pt>
    <dgm:pt modelId="{D3A163DF-76E4-46D0-9C10-A060AC769AD1}" type="pres">
      <dgm:prSet presAssocID="{0C218781-114C-46A3-AF5C-FC8BD03087F5}" presName="circleB" presStyleLbl="node1" presStyleIdx="1" presStyleCnt="3"/>
      <dgm:spPr/>
    </dgm:pt>
    <dgm:pt modelId="{37CB3C5F-6968-47B1-90CA-9A7FC0AA53FF}" type="pres">
      <dgm:prSet presAssocID="{0C218781-114C-46A3-AF5C-FC8BD03087F5}" presName="spaceB" presStyleCnt="0"/>
      <dgm:spPr/>
    </dgm:pt>
    <dgm:pt modelId="{9AB3A25B-9F24-47DF-B580-7470ECF0B094}" type="pres">
      <dgm:prSet presAssocID="{4D08E809-001E-4ABC-86C9-18EA5BA91C21}" presName="space" presStyleCnt="0"/>
      <dgm:spPr/>
    </dgm:pt>
    <dgm:pt modelId="{E64B98CB-EA8C-4679-8A48-974929655FD8}" type="pres">
      <dgm:prSet presAssocID="{806ED8D6-2982-42CF-89DE-AB9998A073AC}" presName="compositeA" presStyleCnt="0"/>
      <dgm:spPr/>
    </dgm:pt>
    <dgm:pt modelId="{F85264F3-2A17-4538-9AA9-7BDB03B424B2}" type="pres">
      <dgm:prSet presAssocID="{806ED8D6-2982-42CF-89DE-AB9998A073AC}" presName="textA" presStyleLbl="revTx" presStyleIdx="2" presStyleCnt="3" custScaleX="144966">
        <dgm:presLayoutVars>
          <dgm:bulletEnabled val="1"/>
        </dgm:presLayoutVars>
      </dgm:prSet>
      <dgm:spPr/>
    </dgm:pt>
    <dgm:pt modelId="{BF28CC50-B106-43E9-A702-B27909C2B2ED}" type="pres">
      <dgm:prSet presAssocID="{806ED8D6-2982-42CF-89DE-AB9998A073AC}" presName="circleA" presStyleLbl="node1" presStyleIdx="2" presStyleCnt="3"/>
      <dgm:spPr/>
    </dgm:pt>
    <dgm:pt modelId="{67AEAD1A-1B38-4269-A14C-DB2DEF059AAD}" type="pres">
      <dgm:prSet presAssocID="{806ED8D6-2982-42CF-89DE-AB9998A073AC}" presName="spaceA" presStyleCnt="0"/>
      <dgm:spPr/>
    </dgm:pt>
  </dgm:ptLst>
  <dgm:cxnLst>
    <dgm:cxn modelId="{3AF6BC2A-B1A9-4A87-830E-6EA0EFDF3C31}" type="presOf" srcId="{806ED8D6-2982-42CF-89DE-AB9998A073AC}" destId="{F85264F3-2A17-4538-9AA9-7BDB03B424B2}" srcOrd="0" destOrd="0" presId="urn:microsoft.com/office/officeart/2005/8/layout/hProcess11"/>
    <dgm:cxn modelId="{68D05A36-A606-43AC-9E90-4C84203F4A32}" type="presOf" srcId="{478E235A-74E6-4C8D-83C0-C8093B39DED9}" destId="{747D7EFB-C137-4B30-9B26-27B5E2CEBB34}" srcOrd="0" destOrd="0" presId="urn:microsoft.com/office/officeart/2005/8/layout/hProcess11"/>
    <dgm:cxn modelId="{DE4D9E47-7775-4073-A2F2-7AD1B82152B0}" type="presOf" srcId="{40B9290C-58F1-4954-B8CF-0F13D178B322}" destId="{CBB85A69-FA8D-4678-A1C4-161C15EC54F5}" srcOrd="0" destOrd="0" presId="urn:microsoft.com/office/officeart/2005/8/layout/hProcess11"/>
    <dgm:cxn modelId="{7791F053-1FF7-48A8-AB10-3148C16F2824}" srcId="{40B9290C-58F1-4954-B8CF-0F13D178B322}" destId="{478E235A-74E6-4C8D-83C0-C8093B39DED9}" srcOrd="0" destOrd="0" parTransId="{CA7A0216-4179-451C-8E32-59C71D1BE32B}" sibTransId="{3216C27D-6CA0-49A4-B5A8-AFE0E54227CE}"/>
    <dgm:cxn modelId="{FE0A8D55-6DD2-486F-B644-128D85BF0079}" srcId="{0C218781-114C-46A3-AF5C-FC8BD03087F5}" destId="{8A313BA1-9C8A-44B1-BBAF-20E1A45CB953}" srcOrd="0" destOrd="0" parTransId="{1683BD91-8879-44D5-8FC9-4A6CE6DA3D1B}" sibTransId="{92E01D1C-3E01-4FED-A083-D7755B7370B2}"/>
    <dgm:cxn modelId="{E602AA76-4DB9-4762-AEDF-0DF53A5FE294}" type="presOf" srcId="{0C218781-114C-46A3-AF5C-FC8BD03087F5}" destId="{A1B1EC7C-DA09-4E1C-9595-4580198AEE78}" srcOrd="0" destOrd="0" presId="urn:microsoft.com/office/officeart/2005/8/layout/hProcess11"/>
    <dgm:cxn modelId="{9FC2F757-35D8-4254-964F-F9063627C300}" srcId="{478E235A-74E6-4C8D-83C0-C8093B39DED9}" destId="{70372D23-5237-49D1-9645-4D8EEA588A3B}" srcOrd="0" destOrd="0" parTransId="{FDCDA8CA-313A-40EF-A20F-C731ABBEB285}" sibTransId="{687E3B15-B546-42B9-B676-C0F347EAD429}"/>
    <dgm:cxn modelId="{EE17F38D-BFCD-4B5D-83A1-37E6B933B70E}" type="presOf" srcId="{70372D23-5237-49D1-9645-4D8EEA588A3B}" destId="{747D7EFB-C137-4B30-9B26-27B5E2CEBB34}" srcOrd="0" destOrd="1" presId="urn:microsoft.com/office/officeart/2005/8/layout/hProcess11"/>
    <dgm:cxn modelId="{C2A5069F-8174-4C59-8DA6-4D8873D4B690}" srcId="{40B9290C-58F1-4954-B8CF-0F13D178B322}" destId="{806ED8D6-2982-42CF-89DE-AB9998A073AC}" srcOrd="2" destOrd="0" parTransId="{94EFD51D-AC09-4496-BAC4-F941845F68EB}" sibTransId="{0E3ADD73-1CCC-404A-8C34-1ECFA9327CEF}"/>
    <dgm:cxn modelId="{73C99BAC-8C74-45B1-8C6B-5D2D1972E8BE}" srcId="{40B9290C-58F1-4954-B8CF-0F13D178B322}" destId="{0C218781-114C-46A3-AF5C-FC8BD03087F5}" srcOrd="1" destOrd="0" parTransId="{1FDFE237-AEE6-4928-B924-7E16DAA464C9}" sibTransId="{4D08E809-001E-4ABC-86C9-18EA5BA91C21}"/>
    <dgm:cxn modelId="{421786BF-B595-4217-BF69-6F6FDC768C8C}" type="presOf" srcId="{8A313BA1-9C8A-44B1-BBAF-20E1A45CB953}" destId="{A1B1EC7C-DA09-4E1C-9595-4580198AEE78}" srcOrd="0" destOrd="1" presId="urn:microsoft.com/office/officeart/2005/8/layout/hProcess11"/>
    <dgm:cxn modelId="{7CFCBECB-5A18-4F97-997F-23FC4B0E0C22}" type="presParOf" srcId="{CBB85A69-FA8D-4678-A1C4-161C15EC54F5}" destId="{3FDFEF06-4B7B-4EBC-AA0D-BE2F2D364BCC}" srcOrd="0" destOrd="0" presId="urn:microsoft.com/office/officeart/2005/8/layout/hProcess11"/>
    <dgm:cxn modelId="{24FD9C88-0558-4A4E-AAB5-ABFC232470BE}" type="presParOf" srcId="{CBB85A69-FA8D-4678-A1C4-161C15EC54F5}" destId="{E0752C05-C103-4024-B5EE-E661F8B05486}" srcOrd="1" destOrd="0" presId="urn:microsoft.com/office/officeart/2005/8/layout/hProcess11"/>
    <dgm:cxn modelId="{B24BBDF8-D65A-436A-A2AA-12425FCEB630}" type="presParOf" srcId="{E0752C05-C103-4024-B5EE-E661F8B05486}" destId="{1F8D6FD5-E8EE-4259-84A5-3BCEB7FC997E}" srcOrd="0" destOrd="0" presId="urn:microsoft.com/office/officeart/2005/8/layout/hProcess11"/>
    <dgm:cxn modelId="{FA08115C-ED29-4E77-BC78-7110550444FC}" type="presParOf" srcId="{1F8D6FD5-E8EE-4259-84A5-3BCEB7FC997E}" destId="{747D7EFB-C137-4B30-9B26-27B5E2CEBB34}" srcOrd="0" destOrd="0" presId="urn:microsoft.com/office/officeart/2005/8/layout/hProcess11"/>
    <dgm:cxn modelId="{B7BAE75D-678A-4E61-AFAF-4C260A1BC474}" type="presParOf" srcId="{1F8D6FD5-E8EE-4259-84A5-3BCEB7FC997E}" destId="{FC09A596-9EEC-47F0-8FAC-2D34B69146EE}" srcOrd="1" destOrd="0" presId="urn:microsoft.com/office/officeart/2005/8/layout/hProcess11"/>
    <dgm:cxn modelId="{62F5E50B-22E4-4FF3-BF75-270B43E1C929}" type="presParOf" srcId="{1F8D6FD5-E8EE-4259-84A5-3BCEB7FC997E}" destId="{0A0962AF-4425-49BC-8920-3CD78917B9F2}" srcOrd="2" destOrd="0" presId="urn:microsoft.com/office/officeart/2005/8/layout/hProcess11"/>
    <dgm:cxn modelId="{C91FC85D-09F4-4904-A727-E89C336F264D}" type="presParOf" srcId="{E0752C05-C103-4024-B5EE-E661F8B05486}" destId="{0FA41288-56D7-4B86-AC2F-CA4BC1676625}" srcOrd="1" destOrd="0" presId="urn:microsoft.com/office/officeart/2005/8/layout/hProcess11"/>
    <dgm:cxn modelId="{BD8D8669-CF62-4158-90D1-B947F5F84C67}" type="presParOf" srcId="{E0752C05-C103-4024-B5EE-E661F8B05486}" destId="{E0D306EB-188A-42D1-89ED-A147BB51245D}" srcOrd="2" destOrd="0" presId="urn:microsoft.com/office/officeart/2005/8/layout/hProcess11"/>
    <dgm:cxn modelId="{C217EEC6-54DD-472E-BB6D-47C8C8A9B0E4}" type="presParOf" srcId="{E0D306EB-188A-42D1-89ED-A147BB51245D}" destId="{A1B1EC7C-DA09-4E1C-9595-4580198AEE78}" srcOrd="0" destOrd="0" presId="urn:microsoft.com/office/officeart/2005/8/layout/hProcess11"/>
    <dgm:cxn modelId="{96233A35-ABA0-48B8-8D45-34E38CC3E1BA}" type="presParOf" srcId="{E0D306EB-188A-42D1-89ED-A147BB51245D}" destId="{D3A163DF-76E4-46D0-9C10-A060AC769AD1}" srcOrd="1" destOrd="0" presId="urn:microsoft.com/office/officeart/2005/8/layout/hProcess11"/>
    <dgm:cxn modelId="{DA670665-0249-4267-9FF3-8FD67511ECF6}" type="presParOf" srcId="{E0D306EB-188A-42D1-89ED-A147BB51245D}" destId="{37CB3C5F-6968-47B1-90CA-9A7FC0AA53FF}" srcOrd="2" destOrd="0" presId="urn:microsoft.com/office/officeart/2005/8/layout/hProcess11"/>
    <dgm:cxn modelId="{8F0188E2-D135-421F-A2A5-EE0C184D4C7D}" type="presParOf" srcId="{E0752C05-C103-4024-B5EE-E661F8B05486}" destId="{9AB3A25B-9F24-47DF-B580-7470ECF0B094}" srcOrd="3" destOrd="0" presId="urn:microsoft.com/office/officeart/2005/8/layout/hProcess11"/>
    <dgm:cxn modelId="{1AB049B1-1467-4B71-AEB6-FC3F0448B4A2}" type="presParOf" srcId="{E0752C05-C103-4024-B5EE-E661F8B05486}" destId="{E64B98CB-EA8C-4679-8A48-974929655FD8}" srcOrd="4" destOrd="0" presId="urn:microsoft.com/office/officeart/2005/8/layout/hProcess11"/>
    <dgm:cxn modelId="{004DEE76-707C-4EED-B0D9-42B12C8237FE}" type="presParOf" srcId="{E64B98CB-EA8C-4679-8A48-974929655FD8}" destId="{F85264F3-2A17-4538-9AA9-7BDB03B424B2}" srcOrd="0" destOrd="0" presId="urn:microsoft.com/office/officeart/2005/8/layout/hProcess11"/>
    <dgm:cxn modelId="{4C7BB7CA-F56D-4075-B69A-C843D6B1C442}" type="presParOf" srcId="{E64B98CB-EA8C-4679-8A48-974929655FD8}" destId="{BF28CC50-B106-43E9-A702-B27909C2B2ED}" srcOrd="1" destOrd="0" presId="urn:microsoft.com/office/officeart/2005/8/layout/hProcess11"/>
    <dgm:cxn modelId="{A392099B-7DCC-4D93-862A-126001A70186}" type="presParOf" srcId="{E64B98CB-EA8C-4679-8A48-974929655FD8}" destId="{67AEAD1A-1B38-4269-A14C-DB2DEF059AA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FEF06-4B7B-4EBC-AA0D-BE2F2D364BCC}">
      <dsp:nvSpPr>
        <dsp:cNvPr id="0" name=""/>
        <dsp:cNvSpPr/>
      </dsp:nvSpPr>
      <dsp:spPr>
        <a:xfrm>
          <a:off x="0" y="894582"/>
          <a:ext cx="9646053" cy="1192776"/>
        </a:xfrm>
        <a:prstGeom prst="notchedRightArrow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D7EFB-C137-4B30-9B26-27B5E2CEBB34}">
      <dsp:nvSpPr>
        <dsp:cNvPr id="0" name=""/>
        <dsp:cNvSpPr/>
      </dsp:nvSpPr>
      <dsp:spPr>
        <a:xfrm>
          <a:off x="244871" y="0"/>
          <a:ext cx="1591334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entury Gothic" panose="020B0502020202020204" pitchFamily="34" charset="0"/>
            </a:rPr>
            <a:t>Norma básica de incidência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latin typeface="Century Gothic" panose="020B0502020202020204" pitchFamily="34" charset="0"/>
            </a:rPr>
            <a:t>Recolher IPTU</a:t>
          </a:r>
        </a:p>
      </dsp:txBody>
      <dsp:txXfrm>
        <a:off x="244871" y="0"/>
        <a:ext cx="1591334" cy="1192776"/>
      </dsp:txXfrm>
    </dsp:sp>
    <dsp:sp modelId="{FC09A596-9EEC-47F0-8FAC-2D34B69146EE}">
      <dsp:nvSpPr>
        <dsp:cNvPr id="0" name=""/>
        <dsp:cNvSpPr/>
      </dsp:nvSpPr>
      <dsp:spPr>
        <a:xfrm>
          <a:off x="891441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81929-07A1-4E76-835A-436FB754025C}">
      <dsp:nvSpPr>
        <dsp:cNvPr id="0" name=""/>
        <dsp:cNvSpPr/>
      </dsp:nvSpPr>
      <dsp:spPr>
        <a:xfrm>
          <a:off x="2184111" y="1789164"/>
          <a:ext cx="3278333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entury Gothic" panose="020B0502020202020204" pitchFamily="34" charset="0"/>
            </a:rPr>
            <a:t>Fato superveniente (HI da norma assecuratória)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latin typeface="Century Gothic" panose="020B0502020202020204" pitchFamily="34" charset="0"/>
            </a:rPr>
            <a:t>Falecimento do proprietário do imóvel</a:t>
          </a:r>
        </a:p>
      </dsp:txBody>
      <dsp:txXfrm>
        <a:off x="2184111" y="1789164"/>
        <a:ext cx="3278333" cy="1192776"/>
      </dsp:txXfrm>
    </dsp:sp>
    <dsp:sp modelId="{3B8795F6-BB62-45EF-B6F6-AA6D7C7B115E}">
      <dsp:nvSpPr>
        <dsp:cNvPr id="0" name=""/>
        <dsp:cNvSpPr/>
      </dsp:nvSpPr>
      <dsp:spPr>
        <a:xfrm>
          <a:off x="3674181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03E3E-4038-4C47-8EE4-24ADB27CBC16}">
      <dsp:nvSpPr>
        <dsp:cNvPr id="0" name=""/>
        <dsp:cNvSpPr/>
      </dsp:nvSpPr>
      <dsp:spPr>
        <a:xfrm>
          <a:off x="5566405" y="0"/>
          <a:ext cx="3114116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Century Gothic" panose="020B0502020202020204" pitchFamily="34" charset="0"/>
            </a:rPr>
            <a:t>Norma suplementar ou assecuratória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b="1" kern="1200" dirty="0">
              <a:latin typeface="Century Gothic" panose="020B0502020202020204" pitchFamily="34" charset="0"/>
            </a:rPr>
            <a:t>O dever de recolher tributo é transferido para o espólio, antes da partilha, e para os herdeiros, após a partilha</a:t>
          </a:r>
        </a:p>
      </dsp:txBody>
      <dsp:txXfrm>
        <a:off x="5566405" y="0"/>
        <a:ext cx="3114116" cy="1192776"/>
      </dsp:txXfrm>
    </dsp:sp>
    <dsp:sp modelId="{366E662F-56B1-4778-85B7-3552CFFBE361}">
      <dsp:nvSpPr>
        <dsp:cNvPr id="0" name=""/>
        <dsp:cNvSpPr/>
      </dsp:nvSpPr>
      <dsp:spPr>
        <a:xfrm>
          <a:off x="6974366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FEF06-4B7B-4EBC-AA0D-BE2F2D364BCC}">
      <dsp:nvSpPr>
        <dsp:cNvPr id="0" name=""/>
        <dsp:cNvSpPr/>
      </dsp:nvSpPr>
      <dsp:spPr>
        <a:xfrm>
          <a:off x="0" y="894582"/>
          <a:ext cx="9646053" cy="1192776"/>
        </a:xfrm>
        <a:prstGeom prst="notchedRightArrow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D7EFB-C137-4B30-9B26-27B5E2CEBB34}">
      <dsp:nvSpPr>
        <dsp:cNvPr id="0" name=""/>
        <dsp:cNvSpPr/>
      </dsp:nvSpPr>
      <dsp:spPr>
        <a:xfrm>
          <a:off x="5525" y="0"/>
          <a:ext cx="2229707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Century Gothic" panose="020B0502020202020204" pitchFamily="34" charset="0"/>
            </a:rPr>
            <a:t>Norma básica de incidência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b="1" kern="1200" dirty="0">
              <a:latin typeface="Century Gothic" panose="020B0502020202020204" pitchFamily="34" charset="0"/>
            </a:rPr>
            <a:t>Recolher tributos relativos a estabelecimento comercial</a:t>
          </a:r>
        </a:p>
      </dsp:txBody>
      <dsp:txXfrm>
        <a:off x="5525" y="0"/>
        <a:ext cx="2229707" cy="1192776"/>
      </dsp:txXfrm>
    </dsp:sp>
    <dsp:sp modelId="{FC09A596-9EEC-47F0-8FAC-2D34B69146EE}">
      <dsp:nvSpPr>
        <dsp:cNvPr id="0" name=""/>
        <dsp:cNvSpPr/>
      </dsp:nvSpPr>
      <dsp:spPr>
        <a:xfrm>
          <a:off x="971282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81929-07A1-4E76-835A-436FB754025C}">
      <dsp:nvSpPr>
        <dsp:cNvPr id="0" name=""/>
        <dsp:cNvSpPr/>
      </dsp:nvSpPr>
      <dsp:spPr>
        <a:xfrm>
          <a:off x="2346718" y="1789164"/>
          <a:ext cx="3451298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Century Gothic" panose="020B0502020202020204" pitchFamily="34" charset="0"/>
            </a:rPr>
            <a:t>Fato superveniente (HI da norma assecuratória)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b="1" kern="1200" dirty="0">
              <a:latin typeface="Century Gothic" panose="020B0502020202020204" pitchFamily="34" charset="0"/>
            </a:rPr>
            <a:t>Alienação de estabelecimento comercial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b="1" kern="1200" dirty="0">
              <a:latin typeface="Century Gothic" panose="020B0502020202020204" pitchFamily="34" charset="0"/>
            </a:rPr>
            <a:t>Alienante prossegue com a exploração</a:t>
          </a:r>
        </a:p>
      </dsp:txBody>
      <dsp:txXfrm>
        <a:off x="2346718" y="1789164"/>
        <a:ext cx="3451298" cy="1192776"/>
      </dsp:txXfrm>
    </dsp:sp>
    <dsp:sp modelId="{3B8795F6-BB62-45EF-B6F6-AA6D7C7B115E}">
      <dsp:nvSpPr>
        <dsp:cNvPr id="0" name=""/>
        <dsp:cNvSpPr/>
      </dsp:nvSpPr>
      <dsp:spPr>
        <a:xfrm>
          <a:off x="3923270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03E3E-4038-4C47-8EE4-24ADB27CBC16}">
      <dsp:nvSpPr>
        <dsp:cNvPr id="0" name=""/>
        <dsp:cNvSpPr/>
      </dsp:nvSpPr>
      <dsp:spPr>
        <a:xfrm>
          <a:off x="5909502" y="0"/>
          <a:ext cx="2766421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Century Gothic" panose="020B0502020202020204" pitchFamily="34" charset="0"/>
            </a:rPr>
            <a:t>Norma suplementar ou assecuratória</a:t>
          </a:r>
          <a:endParaRPr lang="pt-BR" sz="1600" b="0" kern="1200" dirty="0">
            <a:latin typeface="Century Gothic" panose="020B0502020202020204" pitchFamily="34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200" b="0" kern="1200" dirty="0">
              <a:latin typeface="Century Gothic" panose="020B0502020202020204" pitchFamily="34" charset="0"/>
            </a:rPr>
            <a:t>O dever de recolher o tributo é </a:t>
          </a:r>
          <a:r>
            <a:rPr lang="pt-BR" sz="1200" b="1" kern="1200" dirty="0">
              <a:latin typeface="Century Gothic" panose="020B0502020202020204" pitchFamily="34" charset="0"/>
            </a:rPr>
            <a:t>estendido ao adquirente</a:t>
          </a:r>
          <a:r>
            <a:rPr lang="pt-BR" sz="1200" b="0" kern="1200" dirty="0">
              <a:latin typeface="Century Gothic" panose="020B0502020202020204" pitchFamily="34" charset="0"/>
            </a:rPr>
            <a:t>, que passa a ocupar, de forma subsidiária, o polo passivo com o alienante (contribuinte)</a:t>
          </a:r>
        </a:p>
      </dsp:txBody>
      <dsp:txXfrm>
        <a:off x="5909502" y="0"/>
        <a:ext cx="2766421" cy="1192776"/>
      </dsp:txXfrm>
    </dsp:sp>
    <dsp:sp modelId="{366E662F-56B1-4778-85B7-3552CFFBE361}">
      <dsp:nvSpPr>
        <dsp:cNvPr id="0" name=""/>
        <dsp:cNvSpPr/>
      </dsp:nvSpPr>
      <dsp:spPr>
        <a:xfrm>
          <a:off x="7143615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FEF06-4B7B-4EBC-AA0D-BE2F2D364BCC}">
      <dsp:nvSpPr>
        <dsp:cNvPr id="0" name=""/>
        <dsp:cNvSpPr/>
      </dsp:nvSpPr>
      <dsp:spPr>
        <a:xfrm>
          <a:off x="0" y="894582"/>
          <a:ext cx="9646053" cy="1192776"/>
        </a:xfrm>
        <a:prstGeom prst="notchedRightArrow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D7EFB-C137-4B30-9B26-27B5E2CEBB34}">
      <dsp:nvSpPr>
        <dsp:cNvPr id="0" name=""/>
        <dsp:cNvSpPr/>
      </dsp:nvSpPr>
      <dsp:spPr>
        <a:xfrm>
          <a:off x="5193" y="0"/>
          <a:ext cx="2858993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latin typeface="Century Gothic" panose="020B0502020202020204" pitchFamily="34" charset="0"/>
            </a:rPr>
            <a:t>Fabricante – Empresa A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>
              <a:latin typeface="Century Gothic" panose="020B0502020202020204" pitchFamily="34" charset="0"/>
            </a:rPr>
            <a:t>Valor do ICMS/ST é acrescido ao valor de venda e recolhido ao Estado de destino</a:t>
          </a:r>
        </a:p>
      </dsp:txBody>
      <dsp:txXfrm>
        <a:off x="5193" y="0"/>
        <a:ext cx="2858993" cy="1192776"/>
      </dsp:txXfrm>
    </dsp:sp>
    <dsp:sp modelId="{FC09A596-9EEC-47F0-8FAC-2D34B69146EE}">
      <dsp:nvSpPr>
        <dsp:cNvPr id="0" name=""/>
        <dsp:cNvSpPr/>
      </dsp:nvSpPr>
      <dsp:spPr>
        <a:xfrm>
          <a:off x="1285593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1EC7C-DA09-4E1C-9595-4580198AEE78}">
      <dsp:nvSpPr>
        <dsp:cNvPr id="0" name=""/>
        <dsp:cNvSpPr/>
      </dsp:nvSpPr>
      <dsp:spPr>
        <a:xfrm>
          <a:off x="2921413" y="1789164"/>
          <a:ext cx="4038440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latin typeface="Century Gothic" panose="020B0502020202020204" pitchFamily="34" charset="0"/>
            </a:rPr>
            <a:t>Revendedor – Empresa B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>
              <a:latin typeface="Century Gothic" panose="020B0502020202020204" pitchFamily="34" charset="0"/>
            </a:rPr>
            <a:t>Valor do ICMS/ST é acrescido ao valor de venda e recolhido ao Estado de destino</a:t>
          </a:r>
        </a:p>
      </dsp:txBody>
      <dsp:txXfrm>
        <a:off x="2921413" y="1789164"/>
        <a:ext cx="4038440" cy="1192776"/>
      </dsp:txXfrm>
    </dsp:sp>
    <dsp:sp modelId="{D3A163DF-76E4-46D0-9C10-A060AC769AD1}">
      <dsp:nvSpPr>
        <dsp:cNvPr id="0" name=""/>
        <dsp:cNvSpPr/>
      </dsp:nvSpPr>
      <dsp:spPr>
        <a:xfrm>
          <a:off x="4791536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264F3-2A17-4538-9AA9-7BDB03B424B2}">
      <dsp:nvSpPr>
        <dsp:cNvPr id="0" name=""/>
        <dsp:cNvSpPr/>
      </dsp:nvSpPr>
      <dsp:spPr>
        <a:xfrm>
          <a:off x="7017080" y="0"/>
          <a:ext cx="1659174" cy="11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latin typeface="Century Gothic" panose="020B0502020202020204" pitchFamily="34" charset="0"/>
            </a:rPr>
            <a:t>Consumidor final</a:t>
          </a:r>
        </a:p>
      </dsp:txBody>
      <dsp:txXfrm>
        <a:off x="7017080" y="0"/>
        <a:ext cx="1659174" cy="1192776"/>
      </dsp:txXfrm>
    </dsp:sp>
    <dsp:sp modelId="{BF28CC50-B106-43E9-A702-B27909C2B2ED}">
      <dsp:nvSpPr>
        <dsp:cNvPr id="0" name=""/>
        <dsp:cNvSpPr/>
      </dsp:nvSpPr>
      <dsp:spPr>
        <a:xfrm>
          <a:off x="7697570" y="1341872"/>
          <a:ext cx="298194" cy="2981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4413F-0E69-4E28-A84D-AAB7085BC925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9DC1-A704-431F-B410-DFC36E837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9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297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284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87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038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44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9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874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537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85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3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98BE-BE51-4CA6-A8D4-44585E3D64B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885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C640E-3ABC-4316-A51C-A61A0CF2A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DBED86-4503-46CD-B294-5AAEFC877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CE057B-15E2-499A-AA18-EAB2BDF8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8C8F04-90B9-4C24-A4C6-A98D2CE8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10CE7C-FE8F-4029-9CE6-B5CFF075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97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4597B-F8FC-4744-80BA-9F9871EF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031ADB-C81F-4F78-96C2-62F331A04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E74EF4-E703-4542-BC45-ED8D0FC3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E5FEDB-E87E-49F5-A713-BB5EC900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D8E029-5EE3-4E41-8ECD-74AD0B05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84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AAD1DB-58D5-496A-B1C1-B4E64F552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C3115B-5543-4049-9C7F-525BCAB45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F746C5-B96A-4287-B2A1-A1D69763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E588E4-54C5-4CE4-8E90-7F99C42C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FCC230-5A4B-4040-BA16-C7D368D0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13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197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98B8F-3F8C-424B-B4AF-ADB0B34C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06FA77-D8E1-4AF6-8C22-10D456EE5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72D95F-893B-4F09-A327-29DE12D7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695736-DFC6-4055-82AE-3A57DFF3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F4B44B-8117-4BC7-8620-C7A9681EC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41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4D319-D89F-478E-B750-DA8F7222B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095B76-3B66-45F5-9C64-9800A4075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005BBD-E9EC-406D-BAD4-A36127AD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1F8051-11C6-4DCE-A5FF-B36EF23B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615A5E-5661-43CE-828E-605372BE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02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2CC1F-0533-4D26-94ED-5F1FFCAA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E6E5C1-BD5F-4898-8B92-8CE049634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F1E329-47B7-4C43-9811-3345804D6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4CCE83-09F2-40A2-8E84-5A674E7A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C2BC72-8F6E-485A-AE20-E9E35268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2E88F1-710D-4D93-B940-076EDF56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10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0DAAA-8EF8-48DA-8ECE-34BCB1B1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487853-9E15-40BB-839A-6ACEF9F7C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820FDC-51FE-41D0-B354-0BCE4DB5A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58E2CA-4C00-42AE-8778-2A357D578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2C6C64A-6819-45DF-9572-27D8C5A52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3239F32-8446-4BE8-AC0B-2E30F2675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BA98B9-BBC6-4313-A210-8845DACF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E0F952-EAB2-4688-B076-AB6B9313C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25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679B3-0C8F-44AB-9423-60AA06445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F1414F-979D-4620-ABDF-F153AF80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833AEF-D62D-4E3C-98A7-9F07B983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F01C0C-C320-4A16-B129-5876100AA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C268EDA-0882-4F6A-B487-B3B3ECB4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17C5FC-41DF-4B71-994D-597DB1C0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76DF44-9E2E-468E-995C-99D3D41C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DEAF5-1021-49B8-9695-9FAC0016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377590-5459-41A4-8746-B2986D76E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C67468-9E2B-4BE6-BB0D-D259FB579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8F22F5-B43F-4CCC-85B0-2EC23FEDB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67032B-A080-4AF1-BA6A-441D2236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35DEE3-C65F-4E91-B95D-20B450F3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41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0B65B-E374-4C0A-A1F5-6148E7F8F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9238712-89ED-40E3-BCD7-D4CEEB0C2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965D8E-1A58-46E2-84F2-04A1FCFD5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F1611E-31C9-4844-AA79-D9F3DDF9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D22AF7-B377-47E2-A4C5-8328E6CB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B6B134-5E43-43C7-9448-02E1A5FA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2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EBB2965-D2B5-4AF0-958F-7111040F1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78454F-5D4E-4A4C-99C5-63643D329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62E407-7D60-471F-A0E7-17ACAA44B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56C9-A61E-4C3E-BCAF-3C25F86797AC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F718D7-B480-4FE1-8447-A5B1512A7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CCB90E-4917-4273-8B31-F837C783D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E95CC-0DAF-4022-8920-21311FFE9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63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microsoft.com/office/2007/relationships/diagramDrawing" Target="../diagrams/drawing3.xml"/><Relationship Id="rId3" Type="http://schemas.openxmlformats.org/officeDocument/2006/relationships/tags" Target="../tags/tag38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17" Type="http://schemas.openxmlformats.org/officeDocument/2006/relationships/diagramColors" Target="../diagrams/colors3.xml"/><Relationship Id="rId2" Type="http://schemas.openxmlformats.org/officeDocument/2006/relationships/tags" Target="../tags/tag37.xml"/><Relationship Id="rId16" Type="http://schemas.openxmlformats.org/officeDocument/2006/relationships/diagramQuickStyle" Target="../diagrams/quickStyle3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9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5" Type="http://schemas.openxmlformats.org/officeDocument/2006/relationships/diagramLayout" Target="../diagrams/layout3.xml"/><Relationship Id="rId10" Type="http://schemas.openxmlformats.org/officeDocument/2006/relationships/image" Target="../media/image8.png"/><Relationship Id="rId4" Type="http://schemas.openxmlformats.org/officeDocument/2006/relationships/tags" Target="../tags/tag39.xml"/><Relationship Id="rId9" Type="http://schemas.openxmlformats.org/officeDocument/2006/relationships/image" Target="../media/image7.png"/><Relationship Id="rId1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42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10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43.xml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46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11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47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10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1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14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3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15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18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4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19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microsoft.com/office/2007/relationships/diagramDrawing" Target="../diagrams/drawing1.xml"/><Relationship Id="rId3" Type="http://schemas.openxmlformats.org/officeDocument/2006/relationships/tags" Target="../tags/tag22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17" Type="http://schemas.openxmlformats.org/officeDocument/2006/relationships/diagramColors" Target="../diagrams/colors1.xml"/><Relationship Id="rId2" Type="http://schemas.openxmlformats.org/officeDocument/2006/relationships/tags" Target="../tags/tag21.xml"/><Relationship Id="rId16" Type="http://schemas.openxmlformats.org/officeDocument/2006/relationships/diagramQuickStyle" Target="../diagrams/quickStyle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5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tags" Target="../tags/tag23.xml"/><Relationship Id="rId9" Type="http://schemas.openxmlformats.org/officeDocument/2006/relationships/image" Target="../media/image7.png"/><Relationship Id="rId1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26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6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27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18" Type="http://schemas.microsoft.com/office/2007/relationships/diagramDrawing" Target="../diagrams/drawing2.xml"/><Relationship Id="rId3" Type="http://schemas.openxmlformats.org/officeDocument/2006/relationships/tags" Target="../tags/tag30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17" Type="http://schemas.openxmlformats.org/officeDocument/2006/relationships/diagramColors" Target="../diagrams/colors2.xml"/><Relationship Id="rId2" Type="http://schemas.openxmlformats.org/officeDocument/2006/relationships/tags" Target="../tags/tag29.xml"/><Relationship Id="rId16" Type="http://schemas.openxmlformats.org/officeDocument/2006/relationships/diagramQuickStyle" Target="../diagrams/quickStyle2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7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5" Type="http://schemas.openxmlformats.org/officeDocument/2006/relationships/diagramLayout" Target="../diagrams/layout2.xml"/><Relationship Id="rId10" Type="http://schemas.openxmlformats.org/officeDocument/2006/relationships/image" Target="../media/image8.png"/><Relationship Id="rId4" Type="http://schemas.openxmlformats.org/officeDocument/2006/relationships/tags" Target="../tags/tag31.xml"/><Relationship Id="rId9" Type="http://schemas.openxmlformats.org/officeDocument/2006/relationships/image" Target="../media/image7.png"/><Relationship Id="rId1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0.png"/><Relationship Id="rId3" Type="http://schemas.openxmlformats.org/officeDocument/2006/relationships/tags" Target="../tags/tag34.xml"/><Relationship Id="rId7" Type="http://schemas.openxmlformats.org/officeDocument/2006/relationships/image" Target="../media/image6.png"/><Relationship Id="rId12" Type="http://schemas.openxmlformats.org/officeDocument/2006/relationships/image" Target="../media/image4.jpe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8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8.png"/><Relationship Id="rId4" Type="http://schemas.openxmlformats.org/officeDocument/2006/relationships/tags" Target="../tags/tag35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0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9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300" y="241300"/>
            <a:ext cx="11709400" cy="6375400"/>
          </a:xfrm>
          <a:prstGeom prst="rect">
            <a:avLst/>
          </a:prstGeom>
        </p:spPr>
      </p:pic>
      <p:pic>
        <p:nvPicPr>
          <p:cNvPr id="14" name="1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0574" y="596979"/>
            <a:ext cx="3413007" cy="809423"/>
          </a:xfrm>
          <a:prstGeom prst="rect">
            <a:avLst/>
          </a:prstGeom>
        </p:spPr>
      </p:pic>
      <p:sp>
        <p:nvSpPr>
          <p:cNvPr id="7" name="TextBox 30">
            <a:extLst>
              <a:ext uri="{FF2B5EF4-FFF2-40B4-BE49-F238E27FC236}">
                <a16:creationId xmlns:a16="http://schemas.microsoft.com/office/drawing/2014/main" id="{02862376-5963-466C-93EF-D9D92D689F97}"/>
              </a:ext>
            </a:extLst>
          </p:cNvPr>
          <p:cNvSpPr txBox="1"/>
          <p:nvPr/>
        </p:nvSpPr>
        <p:spPr>
          <a:xfrm>
            <a:off x="5556508" y="5439228"/>
            <a:ext cx="592707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500" b="1" dirty="0"/>
              <a:t>Prof. Paulo Coimbra</a:t>
            </a:r>
          </a:p>
          <a:p>
            <a:pPr algn="r"/>
            <a:r>
              <a:rPr lang="pt-BR" sz="2200" i="1" dirty="0"/>
              <a:t>p.coimbra@coimbrachaves.com.br</a:t>
            </a:r>
          </a:p>
        </p:txBody>
      </p:sp>
      <p:pic>
        <p:nvPicPr>
          <p:cNvPr id="1026" name="Picture 2" descr="UFMG - Universidade Federal de Minas Gerais">
            <a:extLst>
              <a:ext uri="{FF2B5EF4-FFF2-40B4-BE49-F238E27FC236}">
                <a16:creationId xmlns:a16="http://schemas.microsoft.com/office/drawing/2014/main" id="{11012F20-537F-4CE6-915A-DE5103C48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4913796"/>
            <a:ext cx="2566880" cy="182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30">
            <a:extLst>
              <a:ext uri="{FF2B5EF4-FFF2-40B4-BE49-F238E27FC236}">
                <a16:creationId xmlns:a16="http://schemas.microsoft.com/office/drawing/2014/main" id="{78218EFA-B48B-454B-B14B-6E22075E6BBA}"/>
              </a:ext>
            </a:extLst>
          </p:cNvPr>
          <p:cNvSpPr txBox="1"/>
          <p:nvPr/>
        </p:nvSpPr>
        <p:spPr>
          <a:xfrm>
            <a:off x="321046" y="2705725"/>
            <a:ext cx="11549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t-BR" sz="4400" b="1" spc="1000" dirty="0">
                <a:solidFill>
                  <a:prstClr val="black"/>
                </a:solidFill>
                <a:latin typeface="Century Gothic" panose="020B0502020202020204" pitchFamily="34" charset="0"/>
              </a:rPr>
              <a:t>Modalidades de Responsabilidade Tributária</a:t>
            </a:r>
          </a:p>
        </p:txBody>
      </p:sp>
      <p:sp>
        <p:nvSpPr>
          <p:cNvPr id="4" name="AutoShape 6" descr="Direito | Belo Horizonte | Professor Fernando Galvao">
            <a:extLst>
              <a:ext uri="{FF2B5EF4-FFF2-40B4-BE49-F238E27FC236}">
                <a16:creationId xmlns:a16="http://schemas.microsoft.com/office/drawing/2014/main" id="{EFAD3872-573C-4116-8942-5C84273FAE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D38D8844-7173-4C8D-AC9E-917FB06B31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Imagem relacionada">
            <a:extLst>
              <a:ext uri="{FF2B5EF4-FFF2-40B4-BE49-F238E27FC236}">
                <a16:creationId xmlns:a16="http://schemas.microsoft.com/office/drawing/2014/main" id="{495DF36B-3D2B-409B-89C5-AB1CC4D5A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966" y="5201685"/>
            <a:ext cx="1173157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51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546753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202C36F-3823-4C60-9502-CA3196D62A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8931093"/>
              </p:ext>
            </p:extLst>
          </p:nvPr>
        </p:nvGraphicFramePr>
        <p:xfrm>
          <a:off x="1356137" y="2442727"/>
          <a:ext cx="9646054" cy="298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2153847" y="1623541"/>
            <a:ext cx="7884307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Century Gothic" panose="020B0502020202020204" pitchFamily="34" charset="0"/>
              </a:rPr>
              <a:t>Recolhimento do ICMS-ST </a:t>
            </a:r>
            <a:r>
              <a:rPr lang="pt-BR" sz="2000" dirty="0">
                <a:latin typeface="Century Gothic" panose="020B0502020202020204" pitchFamily="34" charset="0"/>
              </a:rPr>
              <a:t>(imposto multifásico)</a:t>
            </a:r>
            <a:endParaRPr lang="pt-BR" sz="1600" dirty="0">
              <a:latin typeface="Century Gothic" panose="020B0502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31260BB-83AB-40B9-ADF2-EFEF7AE53E0F}"/>
              </a:ext>
            </a:extLst>
          </p:cNvPr>
          <p:cNvSpPr/>
          <p:nvPr/>
        </p:nvSpPr>
        <p:spPr>
          <a:xfrm>
            <a:off x="3658770" y="1285102"/>
            <a:ext cx="487446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substituição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9846A5DE-DA83-D248-A64B-357ABE409FDD}"/>
              </a:ext>
            </a:extLst>
          </p:cNvPr>
          <p:cNvSpPr txBox="1"/>
          <p:nvPr/>
        </p:nvSpPr>
        <p:spPr>
          <a:xfrm>
            <a:off x="1217950" y="231487"/>
            <a:ext cx="9756197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Responsabilidade Tributária - Modalidades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13F09F5-A5B7-460B-9545-1406CC0A63A7}"/>
              </a:ext>
            </a:extLst>
          </p:cNvPr>
          <p:cNvSpPr txBox="1"/>
          <p:nvPr/>
        </p:nvSpPr>
        <p:spPr>
          <a:xfrm>
            <a:off x="4110641" y="3185710"/>
            <a:ext cx="13099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b="1" dirty="0">
                <a:latin typeface="Century Gothic" panose="020B0502020202020204" pitchFamily="34" charset="0"/>
              </a:rPr>
              <a:t>1ª Operação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A44B404-E580-4C8F-ACD8-64E3DE3008EB}"/>
              </a:ext>
            </a:extLst>
          </p:cNvPr>
          <p:cNvSpPr txBox="1"/>
          <p:nvPr/>
        </p:nvSpPr>
        <p:spPr>
          <a:xfrm>
            <a:off x="7073963" y="3185710"/>
            <a:ext cx="13099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b="1" dirty="0">
                <a:latin typeface="Century Gothic" panose="020B0502020202020204" pitchFamily="34" charset="0"/>
              </a:rPr>
              <a:t>2ª Operação</a:t>
            </a:r>
          </a:p>
        </p:txBody>
      </p:sp>
      <p:sp>
        <p:nvSpPr>
          <p:cNvPr id="7" name="Seta: Curva para a Direita 6">
            <a:extLst>
              <a:ext uri="{FF2B5EF4-FFF2-40B4-BE49-F238E27FC236}">
                <a16:creationId xmlns:a16="http://schemas.microsoft.com/office/drawing/2014/main" id="{A56CFC71-4C08-497E-BBC2-28C4184C5E78}"/>
              </a:ext>
            </a:extLst>
          </p:cNvPr>
          <p:cNvSpPr/>
          <p:nvPr/>
        </p:nvSpPr>
        <p:spPr>
          <a:xfrm rot="17371827" flipH="1">
            <a:off x="4983404" y="1435932"/>
            <a:ext cx="886966" cy="2510465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: Curva para a Direita 9">
            <a:extLst>
              <a:ext uri="{FF2B5EF4-FFF2-40B4-BE49-F238E27FC236}">
                <a16:creationId xmlns:a16="http://schemas.microsoft.com/office/drawing/2014/main" id="{7209BF3F-F2D5-4205-825B-4BDB6A483317}"/>
              </a:ext>
            </a:extLst>
          </p:cNvPr>
          <p:cNvSpPr/>
          <p:nvPr/>
        </p:nvSpPr>
        <p:spPr>
          <a:xfrm rot="3340098" flipH="1" flipV="1">
            <a:off x="8541733" y="4257130"/>
            <a:ext cx="897446" cy="1652068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8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DFEF06-4B7B-4EBC-AA0D-BE2F2D364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FDFEF06-4B7B-4EBC-AA0D-BE2F2D364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09A596-9EEC-47F0-8FAC-2D34B6914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FC09A596-9EEC-47F0-8FAC-2D34B6914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7D7EFB-C137-4B30-9B26-27B5E2CE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747D7EFB-C137-4B30-9B26-27B5E2CEB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A163DF-76E4-46D0-9C10-A060AC769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D3A163DF-76E4-46D0-9C10-A060AC769A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B1EC7C-DA09-4E1C-9595-4580198AE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A1B1EC7C-DA09-4E1C-9595-4580198AE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28CC50-B106-43E9-A702-B27909C2B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BF28CC50-B106-43E9-A702-B27909C2B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5264F3-2A17-4538-9AA9-7BDB03B42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F85264F3-2A17-4538-9AA9-7BDB03B42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42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2153845" y="1927468"/>
            <a:ext cx="7884307" cy="646331"/>
          </a:xfrm>
          <a:prstGeom prst="rect">
            <a:avLst/>
          </a:prstGeom>
          <a:solidFill>
            <a:srgbClr val="F3C735"/>
          </a:solidFill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O responsável adquire a condição de sujeito passivo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espontaneamente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, mediante sua livre manifestação de vontade</a:t>
            </a:r>
            <a:endParaRPr lang="pt-BR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DC9E5F1-4C85-4E3C-B672-60D63B7D5F73}"/>
              </a:ext>
            </a:extLst>
          </p:cNvPr>
          <p:cNvSpPr/>
          <p:nvPr/>
        </p:nvSpPr>
        <p:spPr>
          <a:xfrm>
            <a:off x="3658770" y="1589004"/>
            <a:ext cx="487446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</a:t>
            </a:r>
            <a:r>
              <a:rPr lang="pt-BR" sz="2000" b="1" i="1" dirty="0" err="1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ex</a:t>
            </a:r>
            <a:r>
              <a:rPr lang="pt-BR" sz="2000" b="1" i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voluntate</a:t>
            </a:r>
            <a:endParaRPr lang="pt-BR" sz="2000" b="1" i="1" dirty="0">
              <a:solidFill>
                <a:schemeClr val="bg1"/>
              </a:solidFill>
              <a:latin typeface="Century Gothic" panose="020B0502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11B9ADA-E2B5-4EF2-BC28-3A163D931E90}"/>
              </a:ext>
            </a:extLst>
          </p:cNvPr>
          <p:cNvSpPr txBox="1"/>
          <p:nvPr/>
        </p:nvSpPr>
        <p:spPr>
          <a:xfrm>
            <a:off x="4906197" y="3576816"/>
            <a:ext cx="6096000" cy="9233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Para a adesão a programa de anistia e/ou de parcelamento especial, exige-se o aval do controlador de contribuinte pessoa jurídica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5023AEB-9EC5-4B98-AD37-F82E23A76845}"/>
              </a:ext>
            </a:extLst>
          </p:cNvPr>
          <p:cNvSpPr txBox="1"/>
          <p:nvPr/>
        </p:nvSpPr>
        <p:spPr>
          <a:xfrm>
            <a:off x="1882763" y="3267932"/>
            <a:ext cx="2834709" cy="152278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Aval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Fiança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Oferta de bens móveis em garantia a terceiros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655F447C-DBEB-4FF4-B1AA-18F82437E6F6}"/>
              </a:ext>
            </a:extLst>
          </p:cNvPr>
          <p:cNvSpPr/>
          <p:nvPr/>
        </p:nvSpPr>
        <p:spPr>
          <a:xfrm>
            <a:off x="2562278" y="2929468"/>
            <a:ext cx="148663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Exemplos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175E749-B912-4F44-BEB0-75A568E8B9C3}"/>
              </a:ext>
            </a:extLst>
          </p:cNvPr>
          <p:cNvSpPr/>
          <p:nvPr/>
        </p:nvSpPr>
        <p:spPr>
          <a:xfrm>
            <a:off x="7195531" y="3267932"/>
            <a:ext cx="1517331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Exemplos</a:t>
            </a:r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1DE31D65-06CC-FF4A-9669-85192288182A}"/>
              </a:ext>
            </a:extLst>
          </p:cNvPr>
          <p:cNvSpPr txBox="1"/>
          <p:nvPr/>
        </p:nvSpPr>
        <p:spPr>
          <a:xfrm>
            <a:off x="1217950" y="231487"/>
            <a:ext cx="9756197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Responsabilidade Tributária - Modalidades</a:t>
            </a:r>
          </a:p>
        </p:txBody>
      </p:sp>
    </p:spTree>
    <p:extLst>
      <p:ext uri="{BB962C8B-B14F-4D97-AF65-F5344CB8AC3E}">
        <p14:creationId xmlns:p14="http://schemas.microsoft.com/office/powerpoint/2010/main" val="326297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1" grpId="0" animBg="1"/>
      <p:bldP spid="23" grpId="0" animBg="1"/>
      <p:bldP spid="14" grpId="0" uiExpand="1" build="p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sp>
        <p:nvSpPr>
          <p:cNvPr id="81" name="TextBox 21">
            <a:extLst>
              <a:ext uri="{FF2B5EF4-FFF2-40B4-BE49-F238E27FC236}">
                <a16:creationId xmlns:a16="http://schemas.microsoft.com/office/drawing/2014/main" id="{8537CF38-93AE-4C34-8154-59636C63CB36}"/>
              </a:ext>
            </a:extLst>
          </p:cNvPr>
          <p:cNvSpPr txBox="1"/>
          <p:nvPr/>
        </p:nvSpPr>
        <p:spPr>
          <a:xfrm>
            <a:off x="2368075" y="231487"/>
            <a:ext cx="7455887" cy="61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spc="1000" dirty="0">
                <a:solidFill>
                  <a:prstClr val="black"/>
                </a:solidFill>
                <a:latin typeface="Century Gothic" panose="020B0502020202020204" pitchFamily="34" charset="0"/>
              </a:rPr>
              <a:t>Bibliografia sugerida</a:t>
            </a:r>
            <a:endParaRPr kumimoji="0" lang="pt-BR" sz="3600" b="1" i="0" u="none" strike="noStrike" kern="1200" cap="none" spc="10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 descr="Uma imagem contendo desenho&#10;&#10;Descrição gerada automaticamente">
            <a:extLst>
              <a:ext uri="{FF2B5EF4-FFF2-40B4-BE49-F238E27FC236}">
                <a16:creationId xmlns:a16="http://schemas.microsoft.com/office/drawing/2014/main" id="{422E3A0B-C51B-4FE4-94A8-424C88BAE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3" name="CaixaDeTexto 31">
            <a:extLst>
              <a:ext uri="{FF2B5EF4-FFF2-40B4-BE49-F238E27FC236}">
                <a16:creationId xmlns:a16="http://schemas.microsoft.com/office/drawing/2014/main" id="{6A7C7783-BEA5-4B67-9BDC-19B33B54BE6D}"/>
              </a:ext>
            </a:extLst>
          </p:cNvPr>
          <p:cNvSpPr txBox="1"/>
          <p:nvPr/>
        </p:nvSpPr>
        <p:spPr>
          <a:xfrm>
            <a:off x="1354480" y="1590022"/>
            <a:ext cx="94830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1600" dirty="0">
                <a:latin typeface="Century Gothic" panose="020B0502020202020204" pitchFamily="34" charset="0"/>
                <a:ea typeface="Times New Roman" panose="02020603050405020304" pitchFamily="18" charset="0"/>
              </a:rPr>
              <a:t>SILVA, Paulo Roberto Coimbra. Obrigação tributária: Regra matriz, Hipótese de Incidência e os Limites da Confiança Outorgada aos Legisladores e Aplicadores da Lei – Coleção Paulo Coimbra – Belo Horizonte: Editora D’Plácido, 2018.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1600" dirty="0">
                <a:latin typeface="Century Gothic" panose="020B0502020202020204" pitchFamily="34" charset="0"/>
                <a:ea typeface="Times New Roman" panose="02020603050405020304" pitchFamily="18" charset="0"/>
              </a:rPr>
              <a:t>SILVA, Paulo Roberto Coimbra. O IPVA – Imposto sobre a Propriedade de Veículos Automotores. - 2a. ed.- Belo Horizonte: D’Plácido, 2019.</a:t>
            </a:r>
          </a:p>
        </p:txBody>
      </p:sp>
    </p:spTree>
    <p:extLst>
      <p:ext uri="{BB962C8B-B14F-4D97-AF65-F5344CB8AC3E}">
        <p14:creationId xmlns:p14="http://schemas.microsoft.com/office/powerpoint/2010/main" val="218162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BE3EF894-BFEF-40B1-B467-F85A98F7ECBB}"/>
              </a:ext>
            </a:extLst>
          </p:cNvPr>
          <p:cNvSpPr/>
          <p:nvPr/>
        </p:nvSpPr>
        <p:spPr>
          <a:xfrm>
            <a:off x="1710237" y="2831064"/>
            <a:ext cx="8771525" cy="2477536"/>
          </a:xfrm>
          <a:prstGeom prst="rect">
            <a:avLst/>
          </a:prstGeom>
          <a:solidFill>
            <a:srgbClr val="F3C735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sp>
        <p:nvSpPr>
          <p:cNvPr id="81" name="TextBox 21">
            <a:extLst>
              <a:ext uri="{FF2B5EF4-FFF2-40B4-BE49-F238E27FC236}">
                <a16:creationId xmlns:a16="http://schemas.microsoft.com/office/drawing/2014/main" id="{8537CF38-93AE-4C34-8154-59636C63CB36}"/>
              </a:ext>
            </a:extLst>
          </p:cNvPr>
          <p:cNvSpPr txBox="1"/>
          <p:nvPr/>
        </p:nvSpPr>
        <p:spPr>
          <a:xfrm>
            <a:off x="3122302" y="231487"/>
            <a:ext cx="5947461" cy="61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10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Sujeição Passiva</a:t>
            </a:r>
            <a:endParaRPr kumimoji="0" lang="pt-BR" sz="36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38" name="Retângulo 37">
            <a:extLst>
              <a:ext uri="{FF2B5EF4-FFF2-40B4-BE49-F238E27FC236}">
                <a16:creationId xmlns:a16="http://schemas.microsoft.com/office/drawing/2014/main" id="{571D7E8B-54BF-463B-9EFA-3EE4A6C50E25}"/>
              </a:ext>
            </a:extLst>
          </p:cNvPr>
          <p:cNvSpPr/>
          <p:nvPr/>
        </p:nvSpPr>
        <p:spPr>
          <a:xfrm>
            <a:off x="1710237" y="1838754"/>
            <a:ext cx="8771526" cy="732072"/>
          </a:xfrm>
          <a:prstGeom prst="rect">
            <a:avLst/>
          </a:prstGeom>
          <a:solidFill>
            <a:srgbClr val="F3C73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Possui </a:t>
            </a:r>
            <a:r>
              <a:rPr lang="pt-B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relação pessoal e direta </a:t>
            </a:r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com o fato jurígeno</a:t>
            </a:r>
            <a:r>
              <a:rPr lang="pt-BR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pt-B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(titular da capacidade contributiva alvejada pela tributação)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EB842A68-7A75-48B0-AE94-E6CD1E0BBF68}"/>
              </a:ext>
            </a:extLst>
          </p:cNvPr>
          <p:cNvSpPr/>
          <p:nvPr/>
        </p:nvSpPr>
        <p:spPr>
          <a:xfrm>
            <a:off x="5163694" y="1613778"/>
            <a:ext cx="1864612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Contribuinte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1E7D7410-B7EC-44F8-97EE-0AC9934E576D}"/>
              </a:ext>
            </a:extLst>
          </p:cNvPr>
          <p:cNvSpPr/>
          <p:nvPr/>
        </p:nvSpPr>
        <p:spPr>
          <a:xfrm>
            <a:off x="5163694" y="2646398"/>
            <a:ext cx="1864612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Responsável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4998692" y="1079461"/>
            <a:ext cx="2194617" cy="377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A</a:t>
            </a:r>
            <a:r>
              <a:rPr kumimoji="0" lang="pt-BR" sz="1800" b="1" i="0" u="none" strike="noStrike" kern="1200" cap="none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rt</a:t>
            </a:r>
            <a:r>
              <a:rPr kumimoji="0" lang="pt-BR" sz="1800" b="1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121 do CTN</a:t>
            </a: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5271288-97D3-4906-9C21-ABB481862C1E}"/>
              </a:ext>
            </a:extLst>
          </p:cNvPr>
          <p:cNvSpPr txBox="1"/>
          <p:nvPr/>
        </p:nvSpPr>
        <p:spPr>
          <a:xfrm>
            <a:off x="1947208" y="4736195"/>
            <a:ext cx="829758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Deve haver </a:t>
            </a:r>
            <a:r>
              <a:rPr lang="pt-BR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previsão legal </a:t>
            </a:r>
            <a:r>
              <a:rPr lang="pt-B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que vincule o responsável ao recolhimento do tributo (princípio da </a:t>
            </a:r>
            <a:r>
              <a:rPr lang="pt-BR" sz="12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legalidade</a:t>
            </a:r>
            <a:r>
              <a:rPr lang="pt-B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O responsável possui </a:t>
            </a:r>
            <a:r>
              <a:rPr lang="pt-BR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vínculo econômico com o fato jurígeno </a:t>
            </a:r>
            <a:r>
              <a:rPr lang="pt-B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(princípio da </a:t>
            </a:r>
            <a:r>
              <a:rPr lang="pt-BR" sz="12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capacidade contributiva</a:t>
            </a:r>
            <a:r>
              <a:rPr lang="pt-BR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B9B4E00-1D38-420F-8D8F-DAF9A429F68D}"/>
              </a:ext>
            </a:extLst>
          </p:cNvPr>
          <p:cNvSpPr txBox="1"/>
          <p:nvPr/>
        </p:nvSpPr>
        <p:spPr>
          <a:xfrm>
            <a:off x="1773917" y="3160988"/>
            <a:ext cx="84030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Não é o titular da riqueza tributada</a:t>
            </a:r>
            <a:r>
              <a:rPr lang="pt-BR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pt-B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(obrigação pr</a:t>
            </a:r>
            <a:r>
              <a:rPr lang="pt-BR" sz="1100" dirty="0">
                <a:latin typeface="Century Gothic" panose="020B0502020202020204" pitchFamily="34" charset="0"/>
              </a:rPr>
              <a:t>ópria por FG e capacidade contributiva alheia)</a:t>
            </a:r>
            <a:endParaRPr lang="pt-BR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Integra o </a:t>
            </a:r>
            <a:r>
              <a:rPr lang="pt-B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critério subjetivo </a:t>
            </a:r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do comando da norma </a:t>
            </a:r>
            <a:r>
              <a:rPr lang="pt-B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(e não o aspecto pessoal da HI)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600" dirty="0">
                <a:latin typeface="Century Gothic" panose="020B0502020202020204" pitchFamily="34" charset="0"/>
              </a:rPr>
              <a:t>Não deve suportar ônus econômico do tributo. Basta-lhe o dever jurídico.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600" b="1" dirty="0">
                <a:latin typeface="Century Gothic" panose="020B0502020202020204" pitchFamily="34" charset="0"/>
              </a:rPr>
              <a:t>Discricionariedade limitada </a:t>
            </a:r>
            <a:r>
              <a:rPr lang="pt-BR" sz="1200" dirty="0">
                <a:latin typeface="Century Gothic" panose="020B0502020202020204" pitchFamily="34" charset="0"/>
              </a:rPr>
              <a:t>(art. 128 do CTN)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 legislador não tem ampla discricionariedade para indicar o responsável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5E47BAB-E0CB-46C4-886D-A4D5AA970873}"/>
              </a:ext>
            </a:extLst>
          </p:cNvPr>
          <p:cNvSpPr/>
          <p:nvPr/>
        </p:nvSpPr>
        <p:spPr>
          <a:xfrm>
            <a:off x="1947208" y="4517845"/>
            <a:ext cx="4536719" cy="218350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Requisitos para a responsabilidade passiva</a:t>
            </a:r>
            <a:endParaRPr lang="pt-BR" b="1" dirty="0">
              <a:solidFill>
                <a:schemeClr val="bg1"/>
              </a:solidFill>
              <a:latin typeface="Century Gothic" panose="020B0502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3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8" grpId="0" animBg="1"/>
      <p:bldP spid="39" grpId="0" animBg="1"/>
      <p:bldP spid="41" grpId="0" animBg="1"/>
      <p:bldP spid="42" grpId="0"/>
      <p:bldP spid="2" grpId="0" uiExpand="1" build="p" animBg="1"/>
      <p:bldP spid="19" grpId="0" uiExpand="1" build="p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sp>
        <p:nvSpPr>
          <p:cNvPr id="81" name="TextBox 21">
            <a:extLst>
              <a:ext uri="{FF2B5EF4-FFF2-40B4-BE49-F238E27FC236}">
                <a16:creationId xmlns:a16="http://schemas.microsoft.com/office/drawing/2014/main" id="{8537CF38-93AE-4C34-8154-59636C63CB36}"/>
              </a:ext>
            </a:extLst>
          </p:cNvPr>
          <p:cNvSpPr txBox="1"/>
          <p:nvPr/>
        </p:nvSpPr>
        <p:spPr>
          <a:xfrm>
            <a:off x="1484839" y="231487"/>
            <a:ext cx="9222396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10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Sujeição </a:t>
            </a:r>
            <a:r>
              <a:rPr kumimoji="0" lang="pt-BR" sz="3600" b="1" i="0" u="none" strike="noStrike" kern="1200" cap="none" spc="10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Passiva-</a:t>
            </a: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Modalidades</a:t>
            </a:r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213F21E8-9853-4BD7-BFC3-07F6136D4889}"/>
              </a:ext>
            </a:extLst>
          </p:cNvPr>
          <p:cNvSpPr/>
          <p:nvPr/>
        </p:nvSpPr>
        <p:spPr>
          <a:xfrm>
            <a:off x="6247477" y="2008045"/>
            <a:ext cx="4669419" cy="2030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457200" indent="-457200" algn="ctr">
              <a:spcAft>
                <a:spcPts val="600"/>
              </a:spcAft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transferência</a:t>
            </a:r>
          </a:p>
          <a:p>
            <a:pPr marL="457200" indent="-457200" algn="ctr">
              <a:spcAft>
                <a:spcPts val="600"/>
              </a:spcAft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extensão</a:t>
            </a:r>
          </a:p>
          <a:p>
            <a:pPr marL="457200" indent="-457200" algn="ctr">
              <a:spcAft>
                <a:spcPts val="600"/>
              </a:spcAft>
              <a:buFontTx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</a:t>
            </a:r>
            <a:r>
              <a:rPr lang="pt-BR" sz="2000" i="1" dirty="0" err="1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ex</a:t>
            </a:r>
            <a:r>
              <a:rPr lang="pt-BR" sz="2000" i="1" dirty="0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 </a:t>
            </a:r>
            <a:r>
              <a:rPr lang="pt-BR" sz="2000" i="1" dirty="0" err="1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voluntate</a:t>
            </a:r>
            <a:endParaRPr lang="pt-BR" sz="2000" i="1" dirty="0">
              <a:solidFill>
                <a:schemeClr val="tx1"/>
              </a:solidFill>
              <a:latin typeface="Century Gothic" panose="020B0502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CAC18A1C-475B-4121-B002-1ABF005136C6}"/>
              </a:ext>
            </a:extLst>
          </p:cNvPr>
          <p:cNvSpPr/>
          <p:nvPr/>
        </p:nvSpPr>
        <p:spPr>
          <a:xfrm>
            <a:off x="6247477" y="4319068"/>
            <a:ext cx="4669419" cy="674725"/>
          </a:xfrm>
          <a:prstGeom prst="rect">
            <a:avLst/>
          </a:prstGeom>
          <a:solidFill>
            <a:srgbClr val="F3C73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Sujeito passivo indicado na </a:t>
            </a:r>
            <a:r>
              <a:rPr lang="pt-B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norma básica + norma suplementar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DB1455F-DCAA-4216-95E8-6AA569A53664}"/>
              </a:ext>
            </a:extLst>
          </p:cNvPr>
          <p:cNvSpPr txBox="1"/>
          <p:nvPr/>
        </p:nvSpPr>
        <p:spPr>
          <a:xfrm>
            <a:off x="7068496" y="1823379"/>
            <a:ext cx="3124200" cy="369332"/>
          </a:xfrm>
          <a:prstGeom prst="rect">
            <a:avLst/>
          </a:prstGeom>
          <a:solidFill>
            <a:srgbClr val="4C4E54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Sujeição Passiva Indireta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C86DCB1-BD2D-42CC-8C30-3371004AF7FA}"/>
              </a:ext>
            </a:extLst>
          </p:cNvPr>
          <p:cNvSpPr/>
          <p:nvPr/>
        </p:nvSpPr>
        <p:spPr>
          <a:xfrm>
            <a:off x="1272084" y="2007910"/>
            <a:ext cx="4669419" cy="20305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marL="457200" indent="-457200" algn="ctr">
              <a:spcAft>
                <a:spcPts val="600"/>
              </a:spcAft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Contribuinte</a:t>
            </a:r>
          </a:p>
          <a:p>
            <a:pPr marL="457200" indent="-457200" algn="ctr">
              <a:spcAft>
                <a:spcPts val="600"/>
              </a:spcAft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substituição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45CE8600-DCA6-48D4-A53D-6C70EE6C678E}"/>
              </a:ext>
            </a:extLst>
          </p:cNvPr>
          <p:cNvSpPr/>
          <p:nvPr/>
        </p:nvSpPr>
        <p:spPr>
          <a:xfrm>
            <a:off x="1291890" y="4319068"/>
            <a:ext cx="4669419" cy="674455"/>
          </a:xfrm>
          <a:prstGeom prst="rect">
            <a:avLst/>
          </a:prstGeom>
          <a:solidFill>
            <a:srgbClr val="F3C73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Sujeito passivo indicado na </a:t>
            </a:r>
            <a:r>
              <a:rPr lang="pt-B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norma básica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E32B0E8-5364-427F-8A69-47714B7D74D5}"/>
              </a:ext>
            </a:extLst>
          </p:cNvPr>
          <p:cNvSpPr txBox="1"/>
          <p:nvPr/>
        </p:nvSpPr>
        <p:spPr>
          <a:xfrm>
            <a:off x="2044693" y="1823379"/>
            <a:ext cx="3124200" cy="369332"/>
          </a:xfrm>
          <a:prstGeom prst="rect">
            <a:avLst/>
          </a:prstGeom>
          <a:solidFill>
            <a:srgbClr val="4C4E54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Sujeição Passiva </a:t>
            </a:r>
            <a:r>
              <a:rPr lang="pt-BR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D</a:t>
            </a:r>
            <a:r>
              <a:rPr lang="pt-BR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ireta</a:t>
            </a:r>
          </a:p>
        </p:txBody>
      </p:sp>
      <p:sp>
        <p:nvSpPr>
          <p:cNvPr id="14" name="Seta: Curva para a Direita 13">
            <a:extLst>
              <a:ext uri="{FF2B5EF4-FFF2-40B4-BE49-F238E27FC236}">
                <a16:creationId xmlns:a16="http://schemas.microsoft.com/office/drawing/2014/main" id="{8140EFBB-010B-43FE-8F90-13A02B32FC83}"/>
              </a:ext>
            </a:extLst>
          </p:cNvPr>
          <p:cNvSpPr/>
          <p:nvPr/>
        </p:nvSpPr>
        <p:spPr>
          <a:xfrm rot="20553792">
            <a:off x="481953" y="3813589"/>
            <a:ext cx="591755" cy="1059873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Seta: Curva para a Direita 14">
            <a:extLst>
              <a:ext uri="{FF2B5EF4-FFF2-40B4-BE49-F238E27FC236}">
                <a16:creationId xmlns:a16="http://schemas.microsoft.com/office/drawing/2014/main" id="{C02776EA-D88F-4696-ACB5-D15072DFF228}"/>
              </a:ext>
            </a:extLst>
          </p:cNvPr>
          <p:cNvSpPr/>
          <p:nvPr/>
        </p:nvSpPr>
        <p:spPr>
          <a:xfrm rot="1046208" flipH="1">
            <a:off x="11136486" y="3789130"/>
            <a:ext cx="591755" cy="1059873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2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nimBg="1"/>
      <p:bldP spid="24" grpId="0" animBg="1"/>
      <p:bldP spid="26" grpId="0" animBg="1"/>
      <p:bldP spid="29" grpId="0" uiExpand="1" build="p" animBg="1"/>
      <p:bldP spid="30" grpId="0" animBg="1"/>
      <p:bldP spid="32" grpId="0" animBg="1"/>
      <p:bldP spid="14" grpId="0" animBg="1"/>
      <p:bldP spid="14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sp>
        <p:nvSpPr>
          <p:cNvPr id="81" name="TextBox 21">
            <a:extLst>
              <a:ext uri="{FF2B5EF4-FFF2-40B4-BE49-F238E27FC236}">
                <a16:creationId xmlns:a16="http://schemas.microsoft.com/office/drawing/2014/main" id="{8537CF38-93AE-4C34-8154-59636C63CB36}"/>
              </a:ext>
            </a:extLst>
          </p:cNvPr>
          <p:cNvSpPr txBox="1"/>
          <p:nvPr/>
        </p:nvSpPr>
        <p:spPr>
          <a:xfrm>
            <a:off x="1626702" y="231487"/>
            <a:ext cx="8938665" cy="61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10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Sujeição Passiva Indireta</a:t>
            </a:r>
            <a:endParaRPr kumimoji="0" lang="pt-BR" sz="3600" b="1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EC5D9B6A-A7AA-42F5-ABC7-C35960D872CE}"/>
              </a:ext>
            </a:extLst>
          </p:cNvPr>
          <p:cNvSpPr txBox="1"/>
          <p:nvPr/>
        </p:nvSpPr>
        <p:spPr>
          <a:xfrm>
            <a:off x="1927755" y="1520550"/>
            <a:ext cx="3124200" cy="369332"/>
          </a:xfrm>
          <a:prstGeom prst="rect">
            <a:avLst/>
          </a:prstGeom>
          <a:solidFill>
            <a:srgbClr val="4C4E54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Norma Básica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8B3B656-9500-4646-8304-057B1789997C}"/>
              </a:ext>
            </a:extLst>
          </p:cNvPr>
          <p:cNvSpPr txBox="1"/>
          <p:nvPr/>
        </p:nvSpPr>
        <p:spPr>
          <a:xfrm>
            <a:off x="6543310" y="1501290"/>
            <a:ext cx="4356000" cy="369332"/>
          </a:xfrm>
          <a:prstGeom prst="rect">
            <a:avLst/>
          </a:prstGeom>
          <a:solidFill>
            <a:srgbClr val="4C4E54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Norma Suplementar ou assecuratória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D2763826-A8BD-4350-BAAF-A17EDE3064A3}"/>
              </a:ext>
            </a:extLst>
          </p:cNvPr>
          <p:cNvSpPr/>
          <p:nvPr/>
        </p:nvSpPr>
        <p:spPr>
          <a:xfrm>
            <a:off x="1286541" y="1887832"/>
            <a:ext cx="2196000" cy="288000"/>
          </a:xfrm>
          <a:prstGeom prst="rect">
            <a:avLst/>
          </a:prstGeom>
          <a:solidFill>
            <a:srgbClr val="F3C73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Hipótese de Incidência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E4431720-1AC5-4A29-A7B3-04E09AE447DB}"/>
              </a:ext>
            </a:extLst>
          </p:cNvPr>
          <p:cNvSpPr/>
          <p:nvPr/>
        </p:nvSpPr>
        <p:spPr>
          <a:xfrm>
            <a:off x="3498592" y="1887832"/>
            <a:ext cx="2196000" cy="288000"/>
          </a:xfrm>
          <a:prstGeom prst="rect">
            <a:avLst/>
          </a:prstGeom>
          <a:solidFill>
            <a:srgbClr val="F3C73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Comando Normativo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51EF8B7-0CA8-4FBD-983C-B44F2AE6BF8B}"/>
              </a:ext>
            </a:extLst>
          </p:cNvPr>
          <p:cNvSpPr/>
          <p:nvPr/>
        </p:nvSpPr>
        <p:spPr>
          <a:xfrm>
            <a:off x="1293855" y="2184363"/>
            <a:ext cx="2196000" cy="316064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0BF3FEE-A2EB-4024-B7B9-B030C9AAA915}"/>
              </a:ext>
            </a:extLst>
          </p:cNvPr>
          <p:cNvSpPr txBox="1"/>
          <p:nvPr/>
        </p:nvSpPr>
        <p:spPr>
          <a:xfrm>
            <a:off x="1295279" y="2167779"/>
            <a:ext cx="2191275" cy="2346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485900" algn="l"/>
              </a:tabLst>
            </a:pPr>
            <a:r>
              <a:rPr lang="pt-BR" sz="1400" b="0" dirty="0">
                <a:effectLst/>
                <a:latin typeface="Century Gothic" panose="020B0502020202020204" pitchFamily="34" charset="0"/>
              </a:rPr>
              <a:t>Descrição abstrata do fato jurígeno tributário, destacando seus aspectos: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7200" algn="l"/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Material</a:t>
            </a:r>
            <a:endParaRPr lang="pt-BR" sz="1600" b="0" dirty="0">
              <a:effectLst/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7200" algn="l"/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Espacial</a:t>
            </a:r>
            <a:endParaRPr lang="pt-BR" sz="1600" b="0" dirty="0">
              <a:effectLst/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7200" algn="l"/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Temporal</a:t>
            </a:r>
            <a:endParaRPr lang="pt-BR" sz="1600" b="0" dirty="0">
              <a:effectLst/>
              <a:latin typeface="Century Gothic" panose="020B0502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7200" algn="l"/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Pessoal</a:t>
            </a:r>
            <a:endParaRPr lang="pt-BR" sz="1600" b="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5E4AA617-5C9D-4783-A338-E8EA75E5E1EE}"/>
              </a:ext>
            </a:extLst>
          </p:cNvPr>
          <p:cNvSpPr/>
          <p:nvPr/>
        </p:nvSpPr>
        <p:spPr>
          <a:xfrm>
            <a:off x="3501894" y="2190508"/>
            <a:ext cx="2196000" cy="316064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11D188B0-E6DB-42EF-AF3D-3DF2CA06788F}"/>
              </a:ext>
            </a:extLst>
          </p:cNvPr>
          <p:cNvSpPr txBox="1"/>
          <p:nvPr/>
        </p:nvSpPr>
        <p:spPr>
          <a:xfrm>
            <a:off x="3498593" y="2171144"/>
            <a:ext cx="2167629" cy="3084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85900" algn="l"/>
              </a:tabLst>
              <a:defRPr/>
            </a:pPr>
            <a:r>
              <a:rPr lang="pt-BR" sz="1400" b="0" dirty="0">
                <a:effectLst/>
                <a:latin typeface="Century Gothic" panose="020B0502020202020204" pitchFamily="34" charset="0"/>
              </a:rPr>
              <a:t>Prescrição abstrata da obrigação tributária, destacando seus elementos essenciais e seus elementos acidentais ou operacionais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7200" algn="l"/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Critério Subjetivo</a:t>
            </a:r>
            <a:endParaRPr lang="pt-BR" sz="1600" b="0" dirty="0">
              <a:effectLst/>
              <a:latin typeface="Century Gothic" panose="020B0502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7200" algn="l"/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Critério Quantitativo</a:t>
            </a:r>
            <a:endParaRPr lang="pt-BR" sz="1600" b="0" dirty="0">
              <a:effectLst/>
              <a:latin typeface="Century Gothic" panose="020B0502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457200" algn="l"/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Critério operacional 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D854B56F-A478-4266-A8D5-B86919D19845}"/>
              </a:ext>
            </a:extLst>
          </p:cNvPr>
          <p:cNvSpPr/>
          <p:nvPr/>
        </p:nvSpPr>
        <p:spPr>
          <a:xfrm>
            <a:off x="6515336" y="1902508"/>
            <a:ext cx="2196000" cy="288000"/>
          </a:xfrm>
          <a:prstGeom prst="rect">
            <a:avLst/>
          </a:prstGeom>
          <a:solidFill>
            <a:srgbClr val="F3C73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Hipótese de Incidência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C091D8D0-CFEB-4137-841E-A95B8206C3BD}"/>
              </a:ext>
            </a:extLst>
          </p:cNvPr>
          <p:cNvSpPr/>
          <p:nvPr/>
        </p:nvSpPr>
        <p:spPr>
          <a:xfrm>
            <a:off x="8708036" y="1894216"/>
            <a:ext cx="2196000" cy="288000"/>
          </a:xfrm>
          <a:prstGeom prst="rect">
            <a:avLst/>
          </a:prstGeom>
          <a:solidFill>
            <a:srgbClr val="F3C73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Comando Normativo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A1603A0F-75BF-4EA6-9B56-62D5CDA07AB7}"/>
              </a:ext>
            </a:extLst>
          </p:cNvPr>
          <p:cNvSpPr/>
          <p:nvPr/>
        </p:nvSpPr>
        <p:spPr>
          <a:xfrm>
            <a:off x="6514397" y="2207232"/>
            <a:ext cx="2196000" cy="316064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FAAFC60-723A-49E5-B00C-5FC31C6C31A7}"/>
              </a:ext>
            </a:extLst>
          </p:cNvPr>
          <p:cNvSpPr txBox="1"/>
          <p:nvPr/>
        </p:nvSpPr>
        <p:spPr>
          <a:xfrm>
            <a:off x="6516760" y="2182216"/>
            <a:ext cx="2257255" cy="301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485900" algn="l"/>
              </a:tabLst>
            </a:pPr>
            <a:r>
              <a:rPr lang="pt-BR" sz="1400" b="0" dirty="0">
                <a:effectLst/>
                <a:latin typeface="Century Gothic" panose="020B0502020202020204" pitchFamily="34" charset="0"/>
              </a:rPr>
              <a:t>Descrição abstrata de um evento apto a comprometer a satisfação do crédito tributário.</a:t>
            </a:r>
          </a:p>
          <a:p>
            <a:pPr algn="just">
              <a:lnSpc>
                <a:spcPct val="150000"/>
              </a:lnSpc>
              <a:tabLst>
                <a:tab pos="1485900" algn="l"/>
              </a:tabLst>
            </a:pPr>
            <a:r>
              <a:rPr lang="pt-BR" sz="1400" b="0" dirty="0">
                <a:effectLst/>
                <a:latin typeface="Century Gothic" panose="020B0502020202020204" pitchFamily="34" charset="0"/>
              </a:rPr>
              <a:t>Exemplos: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Morte do contribuinte (131)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Incorporação de uma empresa (132)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1485900" algn="l"/>
              </a:tabLst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Alienação de ativos (133)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7EA59FAA-3EA1-40FA-9118-FE8628755F9F}"/>
              </a:ext>
            </a:extLst>
          </p:cNvPr>
          <p:cNvSpPr/>
          <p:nvPr/>
        </p:nvSpPr>
        <p:spPr>
          <a:xfrm>
            <a:off x="8709459" y="2213338"/>
            <a:ext cx="2196000" cy="316064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893DFCCB-30AC-4EE1-BDE2-3BDC6AE0D4A2}"/>
              </a:ext>
            </a:extLst>
          </p:cNvPr>
          <p:cNvSpPr txBox="1"/>
          <p:nvPr/>
        </p:nvSpPr>
        <p:spPr>
          <a:xfrm>
            <a:off x="8708035" y="2185581"/>
            <a:ext cx="2191275" cy="2691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85900" algn="l"/>
              </a:tabLst>
              <a:defRPr/>
            </a:pPr>
            <a:r>
              <a:rPr lang="pt-BR" sz="1400" b="0" dirty="0">
                <a:effectLst/>
                <a:latin typeface="Century Gothic" panose="020B0502020202020204" pitchFamily="34" charset="0"/>
              </a:rPr>
              <a:t>Prescrição abstrata de modificações no polo passivo da obrigação tributária.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85900" algn="l"/>
              </a:tabLst>
              <a:defRPr/>
            </a:pPr>
            <a:r>
              <a:rPr lang="pt-BR" sz="1400" dirty="0">
                <a:latin typeface="Century Gothic" panose="020B0502020202020204" pitchFamily="34" charset="0"/>
              </a:rPr>
              <a:t>Exemplos: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85900" algn="l"/>
              </a:tabLst>
              <a:defRPr/>
            </a:pPr>
            <a:r>
              <a:rPr lang="pt-BR" sz="1100" b="0" dirty="0">
                <a:effectLst/>
                <a:latin typeface="Century Gothic" panose="020B0502020202020204" pitchFamily="34" charset="0"/>
              </a:rPr>
              <a:t>Transferência da obrigação para...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85900" algn="l"/>
              </a:tabLst>
              <a:defRPr/>
            </a:pPr>
            <a:r>
              <a:rPr lang="pt-BR" sz="1100" dirty="0">
                <a:latin typeface="Century Gothic" panose="020B0502020202020204" pitchFamily="34" charset="0"/>
              </a:rPr>
              <a:t>Extensão da obrigação para...</a:t>
            </a:r>
            <a:endParaRPr lang="pt-BR" sz="1100" b="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47" name="Sinal de Adição 46">
            <a:extLst>
              <a:ext uri="{FF2B5EF4-FFF2-40B4-BE49-F238E27FC236}">
                <a16:creationId xmlns:a16="http://schemas.microsoft.com/office/drawing/2014/main" id="{5F465B37-A454-4F73-A5B5-5CDD466A1152}"/>
              </a:ext>
            </a:extLst>
          </p:cNvPr>
          <p:cNvSpPr/>
          <p:nvPr/>
        </p:nvSpPr>
        <p:spPr>
          <a:xfrm>
            <a:off x="5730779" y="3067556"/>
            <a:ext cx="720000" cy="720000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88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0" grpId="0" animBg="1"/>
      <p:bldP spid="32" grpId="0" animBg="1"/>
      <p:bldP spid="22" grpId="0" animBg="1"/>
      <p:bldP spid="33" grpId="0"/>
      <p:bldP spid="29" grpId="0" animBg="1"/>
      <p:bldP spid="35" grpId="0"/>
      <p:bldP spid="41" grpId="0" animBg="1"/>
      <p:bldP spid="42" grpId="0" animBg="1"/>
      <p:bldP spid="43" grpId="0" animBg="1"/>
      <p:bldP spid="44" grpId="0"/>
      <p:bldP spid="45" grpId="0" animBg="1"/>
      <p:bldP spid="46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sp>
        <p:nvSpPr>
          <p:cNvPr id="81" name="TextBox 21">
            <a:extLst>
              <a:ext uri="{FF2B5EF4-FFF2-40B4-BE49-F238E27FC236}">
                <a16:creationId xmlns:a16="http://schemas.microsoft.com/office/drawing/2014/main" id="{8537CF38-93AE-4C34-8154-59636C63CB36}"/>
              </a:ext>
            </a:extLst>
          </p:cNvPr>
          <p:cNvSpPr txBox="1"/>
          <p:nvPr/>
        </p:nvSpPr>
        <p:spPr>
          <a:xfrm>
            <a:off x="1217950" y="231487"/>
            <a:ext cx="9756197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Responsabilidade Tributária - Modalidades</a:t>
            </a:r>
          </a:p>
        </p:txBody>
      </p:sp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2153845" y="1741940"/>
            <a:ext cx="7884307" cy="1200329"/>
          </a:xfrm>
          <a:prstGeom prst="rect">
            <a:avLst/>
          </a:prstGeom>
          <a:solidFill>
            <a:srgbClr val="F3C735"/>
          </a:solidFill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A obrigação tributária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nasce para o contribuinte 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mas, em decorrência de um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fato superveniente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, é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integralmente transferida para o responsável tributário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, que passa a ocupar, de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forma isolada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, o seu polo passivo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DC9E5F1-4C85-4E3C-B672-60D63B7D5F73}"/>
              </a:ext>
            </a:extLst>
          </p:cNvPr>
          <p:cNvSpPr/>
          <p:nvPr/>
        </p:nvSpPr>
        <p:spPr>
          <a:xfrm>
            <a:off x="3658770" y="1403476"/>
            <a:ext cx="487446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transferência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7B38392-D689-400C-B2FA-B04E1A682F43}"/>
              </a:ext>
            </a:extLst>
          </p:cNvPr>
          <p:cNvSpPr txBox="1"/>
          <p:nvPr/>
        </p:nvSpPr>
        <p:spPr>
          <a:xfrm>
            <a:off x="2064958" y="3773282"/>
            <a:ext cx="8062084" cy="115352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Transferência para o espólio (sucessão </a:t>
            </a:r>
            <a:r>
              <a:rPr lang="pt-BR" sz="1600" i="1" dirty="0">
                <a:solidFill>
                  <a:prstClr val="black"/>
                </a:solidFill>
                <a:latin typeface="Century Gothic" panose="020B0502020202020204" pitchFamily="34" charset="0"/>
              </a:rPr>
              <a:t>causa mortis</a:t>
            </a: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) – </a:t>
            </a:r>
            <a:r>
              <a:rPr lang="pt-B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art. 131, II, do CTN</a:t>
            </a:r>
            <a:endParaRPr lang="pt-B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Transferência para a incorporadora (sucessão empresarial) – </a:t>
            </a:r>
            <a:r>
              <a:rPr lang="pt-B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art. 132 do CTN</a:t>
            </a:r>
            <a:endParaRPr lang="pt-BR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Sucessão </a:t>
            </a:r>
            <a:r>
              <a:rPr lang="pt-BR" sz="1600" i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inter</a:t>
            </a:r>
            <a:r>
              <a:rPr lang="pt-BR" sz="1600" i="1" dirty="0">
                <a:solidFill>
                  <a:prstClr val="black"/>
                </a:solidFill>
                <a:latin typeface="Century Gothic" panose="020B0502020202020204" pitchFamily="34" charset="0"/>
              </a:rPr>
              <a:t> vivos</a:t>
            </a:r>
            <a:endParaRPr lang="pt-BR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8AF5ABC5-086F-4B0C-8844-D873FE346B66}"/>
              </a:ext>
            </a:extLst>
          </p:cNvPr>
          <p:cNvSpPr/>
          <p:nvPr/>
        </p:nvSpPr>
        <p:spPr>
          <a:xfrm>
            <a:off x="5310563" y="3442962"/>
            <a:ext cx="1570875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Exemplos</a:t>
            </a:r>
          </a:p>
        </p:txBody>
      </p:sp>
    </p:spTree>
    <p:extLst>
      <p:ext uri="{BB962C8B-B14F-4D97-AF65-F5344CB8AC3E}">
        <p14:creationId xmlns:p14="http://schemas.microsoft.com/office/powerpoint/2010/main" val="755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1" grpId="0" animBg="1"/>
      <p:bldP spid="25" grpId="0" uiExpand="1" build="p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202C36F-3823-4C60-9502-CA3196D62A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3010845"/>
              </p:ext>
            </p:extLst>
          </p:nvPr>
        </p:nvGraphicFramePr>
        <p:xfrm>
          <a:off x="1356137" y="2565483"/>
          <a:ext cx="9646054" cy="298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2153847" y="1623541"/>
            <a:ext cx="7884307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Century Gothic" panose="020B0502020202020204" pitchFamily="34" charset="0"/>
              </a:rPr>
              <a:t>Sucessão </a:t>
            </a:r>
            <a:r>
              <a:rPr lang="pt-BR" sz="2000" b="1" i="1" dirty="0">
                <a:latin typeface="Century Gothic" panose="020B0502020202020204" pitchFamily="34" charset="0"/>
              </a:rPr>
              <a:t>causa mortis </a:t>
            </a:r>
            <a:r>
              <a:rPr lang="pt-BR" sz="1600" b="1" dirty="0">
                <a:latin typeface="Century Gothic" panose="020B0502020202020204" pitchFamily="34" charset="0"/>
              </a:rPr>
              <a:t>(art. 131, II e III, do CTN)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31260BB-83AB-40B9-ADF2-EFEF7AE53E0F}"/>
              </a:ext>
            </a:extLst>
          </p:cNvPr>
          <p:cNvSpPr/>
          <p:nvPr/>
        </p:nvSpPr>
        <p:spPr>
          <a:xfrm>
            <a:off x="3658770" y="1285102"/>
            <a:ext cx="487446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transferência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E27AB468-712D-0E48-A9DC-3645CF6F65AC}"/>
              </a:ext>
            </a:extLst>
          </p:cNvPr>
          <p:cNvSpPr txBox="1"/>
          <p:nvPr/>
        </p:nvSpPr>
        <p:spPr>
          <a:xfrm>
            <a:off x="1217950" y="231487"/>
            <a:ext cx="9756197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Responsabilidade Tributária - Modalidades</a:t>
            </a:r>
          </a:p>
        </p:txBody>
      </p:sp>
    </p:spTree>
    <p:extLst>
      <p:ext uri="{BB962C8B-B14F-4D97-AF65-F5344CB8AC3E}">
        <p14:creationId xmlns:p14="http://schemas.microsoft.com/office/powerpoint/2010/main" val="118991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DFEF06-4B7B-4EBC-AA0D-BE2F2D364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FDFEF06-4B7B-4EBC-AA0D-BE2F2D364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09A596-9EEC-47F0-8FAC-2D34B6914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FC09A596-9EEC-47F0-8FAC-2D34B6914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7D7EFB-C137-4B30-9B26-27B5E2CE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747D7EFB-C137-4B30-9B26-27B5E2CEB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8795F6-BB62-45EF-B6F6-AA6D7C7B1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3B8795F6-BB62-45EF-B6F6-AA6D7C7B1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381929-07A1-4E76-835A-436FB7540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23381929-07A1-4E76-835A-436FB7540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6E662F-56B1-4778-85B7-3552CFFBE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366E662F-56B1-4778-85B7-3552CFFBE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303E3E-4038-4C47-8EE4-24ADB27CB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6F303E3E-4038-4C47-8EE4-24ADB27CB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42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2153845" y="1927468"/>
            <a:ext cx="7884307" cy="923330"/>
          </a:xfrm>
          <a:prstGeom prst="rect">
            <a:avLst/>
          </a:prstGeom>
          <a:solidFill>
            <a:srgbClr val="F3C735"/>
          </a:solidFill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A obrigação tributária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nasce para o contribuinte 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mas, em virtude de um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fato superveniente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, o polo passivo da obrigação tributária é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estendido para abranger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, também,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o responsável tributário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DC9E5F1-4C85-4E3C-B672-60D63B7D5F73}"/>
              </a:ext>
            </a:extLst>
          </p:cNvPr>
          <p:cNvSpPr/>
          <p:nvPr/>
        </p:nvSpPr>
        <p:spPr>
          <a:xfrm>
            <a:off x="3658770" y="1589004"/>
            <a:ext cx="487446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extensão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7B38392-D689-400C-B2FA-B04E1A682F43}"/>
              </a:ext>
            </a:extLst>
          </p:cNvPr>
          <p:cNvSpPr txBox="1"/>
          <p:nvPr/>
        </p:nvSpPr>
        <p:spPr>
          <a:xfrm>
            <a:off x="1487834" y="3736343"/>
            <a:ext cx="3820365" cy="9233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O dever de recolher o tributo, a depender da previsão legal, pode ser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 solidário 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ou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 subsidiário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0B8E440-4E13-4474-B3E8-E30C84DB3B0A}"/>
              </a:ext>
            </a:extLst>
          </p:cNvPr>
          <p:cNvSpPr txBox="1"/>
          <p:nvPr/>
        </p:nvSpPr>
        <p:spPr>
          <a:xfrm>
            <a:off x="5923722" y="3718283"/>
            <a:ext cx="4982817" cy="152278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Pais, tutores, curadores, administradores de bens de terceiros, inventariantes, síndico da massa falida, sócios na liquidação de sociedade </a:t>
            </a:r>
            <a:r>
              <a:rPr lang="pt-B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(art. 134 do CTN)</a:t>
            </a:r>
            <a:endParaRPr lang="pt-BR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701A664-54E7-4B44-92A6-D3BC2D51A344}"/>
              </a:ext>
            </a:extLst>
          </p:cNvPr>
          <p:cNvSpPr/>
          <p:nvPr/>
        </p:nvSpPr>
        <p:spPr>
          <a:xfrm>
            <a:off x="7668863" y="3391358"/>
            <a:ext cx="1492533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Exemplos</a:t>
            </a:r>
          </a:p>
        </p:txBody>
      </p:sp>
      <p:sp>
        <p:nvSpPr>
          <p:cNvPr id="16" name="TextBox 21">
            <a:extLst>
              <a:ext uri="{FF2B5EF4-FFF2-40B4-BE49-F238E27FC236}">
                <a16:creationId xmlns:a16="http://schemas.microsoft.com/office/drawing/2014/main" id="{F1AF6744-8EE2-184D-8341-88F1548EB783}"/>
              </a:ext>
            </a:extLst>
          </p:cNvPr>
          <p:cNvSpPr txBox="1"/>
          <p:nvPr/>
        </p:nvSpPr>
        <p:spPr>
          <a:xfrm>
            <a:off x="1217950" y="231487"/>
            <a:ext cx="9756197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Responsabilidade Tributária - Modalidades</a:t>
            </a:r>
          </a:p>
        </p:txBody>
      </p:sp>
    </p:spTree>
    <p:extLst>
      <p:ext uri="{BB962C8B-B14F-4D97-AF65-F5344CB8AC3E}">
        <p14:creationId xmlns:p14="http://schemas.microsoft.com/office/powerpoint/2010/main" val="354865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1" grpId="0" animBg="1"/>
      <p:bldP spid="25" grpId="0" animBg="1"/>
      <p:bldP spid="14" grpId="0" uiExpand="1" build="p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202C36F-3823-4C60-9502-CA3196D62A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3400928"/>
              </p:ext>
            </p:extLst>
          </p:nvPr>
        </p:nvGraphicFramePr>
        <p:xfrm>
          <a:off x="1356137" y="2538979"/>
          <a:ext cx="9646054" cy="298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2153847" y="1623541"/>
            <a:ext cx="7884307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Century Gothic" panose="020B0502020202020204" pitchFamily="34" charset="0"/>
              </a:rPr>
              <a:t>Sucessão negocial</a:t>
            </a:r>
            <a:r>
              <a:rPr lang="pt-BR" sz="2000" b="1" i="1" dirty="0">
                <a:latin typeface="Century Gothic" panose="020B0502020202020204" pitchFamily="34" charset="0"/>
              </a:rPr>
              <a:t> </a:t>
            </a:r>
            <a:r>
              <a:rPr lang="pt-BR" sz="1600" b="1" dirty="0">
                <a:latin typeface="Century Gothic" panose="020B0502020202020204" pitchFamily="34" charset="0"/>
              </a:rPr>
              <a:t>(art. 133 do CTN)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31260BB-83AB-40B9-ADF2-EFEF7AE53E0F}"/>
              </a:ext>
            </a:extLst>
          </p:cNvPr>
          <p:cNvSpPr/>
          <p:nvPr/>
        </p:nvSpPr>
        <p:spPr>
          <a:xfrm>
            <a:off x="3658770" y="1285102"/>
            <a:ext cx="487446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extensão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C4823071-505B-1C47-A254-EEE01C8BA8E5}"/>
              </a:ext>
            </a:extLst>
          </p:cNvPr>
          <p:cNvSpPr txBox="1"/>
          <p:nvPr/>
        </p:nvSpPr>
        <p:spPr>
          <a:xfrm>
            <a:off x="1217950" y="231487"/>
            <a:ext cx="9756197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Responsabilidade Tributária - Modalidades</a:t>
            </a:r>
          </a:p>
        </p:txBody>
      </p:sp>
    </p:spTree>
    <p:extLst>
      <p:ext uri="{BB962C8B-B14F-4D97-AF65-F5344CB8AC3E}">
        <p14:creationId xmlns:p14="http://schemas.microsoft.com/office/powerpoint/2010/main" val="60746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DFEF06-4B7B-4EBC-AA0D-BE2F2D364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3FDFEF06-4B7B-4EBC-AA0D-BE2F2D364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09A596-9EEC-47F0-8FAC-2D34B6914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FC09A596-9EEC-47F0-8FAC-2D34B6914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7D7EFB-C137-4B30-9B26-27B5E2CE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747D7EFB-C137-4B30-9B26-27B5E2CEB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8795F6-BB62-45EF-B6F6-AA6D7C7B1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3B8795F6-BB62-45EF-B6F6-AA6D7C7B1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381929-07A1-4E76-835A-436FB7540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23381929-07A1-4E76-835A-436FB7540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6E662F-56B1-4778-85B7-3552CFFBE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366E662F-56B1-4778-85B7-3552CFFBE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303E3E-4038-4C47-8EE4-24ADB27CB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6F303E3E-4038-4C47-8EE4-24ADB27CB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42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>
            <a:extLst>
              <a:ext uri="{FF2B5EF4-FFF2-40B4-BE49-F238E27FC236}">
                <a16:creationId xmlns:a16="http://schemas.microsoft.com/office/drawing/2014/main" id="{496B3012-D1A3-47E9-8A08-4B0B1E4F68F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85217"/>
            <a:ext cx="12191999" cy="7319088"/>
          </a:xfrm>
          <a:prstGeom prst="rect">
            <a:avLst/>
          </a:prstGeom>
        </p:spPr>
      </p:pic>
      <p:pic>
        <p:nvPicPr>
          <p:cNvPr id="79" name="16">
            <a:extLst>
              <a:ext uri="{FF2B5EF4-FFF2-40B4-BE49-F238E27FC236}">
                <a16:creationId xmlns:a16="http://schemas.microsoft.com/office/drawing/2014/main" id="{3517038D-EF57-4323-A1F5-F9217E9BB29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310" y="-142876"/>
            <a:ext cx="10447379" cy="5688095"/>
          </a:xfrm>
          <a:prstGeom prst="rect">
            <a:avLst/>
          </a:prstGeom>
        </p:spPr>
      </p:pic>
      <p:pic>
        <p:nvPicPr>
          <p:cNvPr id="80" name="15">
            <a:extLst>
              <a:ext uri="{FF2B5EF4-FFF2-40B4-BE49-F238E27FC236}">
                <a16:creationId xmlns:a16="http://schemas.microsoft.com/office/drawing/2014/main" id="{28D880BB-45F3-4E99-94ED-CC0BA62E5F5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950" y="932522"/>
            <a:ext cx="3124200" cy="120344"/>
          </a:xfrm>
          <a:prstGeom prst="rect">
            <a:avLst/>
          </a:prstGeom>
        </p:spPr>
      </p:pic>
      <p:pic>
        <p:nvPicPr>
          <p:cNvPr id="6" name="1">
            <a:extLst>
              <a:ext uri="{FF2B5EF4-FFF2-40B4-BE49-F238E27FC236}">
                <a16:creationId xmlns:a16="http://schemas.microsoft.com/office/drawing/2014/main" id="{8A525D75-4DFE-4F8D-AE36-6BCF0F5F57C3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0"/>
          <a:stretch/>
        </p:blipFill>
        <p:spPr>
          <a:xfrm>
            <a:off x="0" y="6320217"/>
            <a:ext cx="11938442" cy="552450"/>
          </a:xfrm>
          <a:prstGeom prst="rect">
            <a:avLst/>
          </a:prstGeom>
        </p:spPr>
      </p:pic>
      <p:pic>
        <p:nvPicPr>
          <p:cNvPr id="8" name="1">
            <a:extLst>
              <a:ext uri="{FF2B5EF4-FFF2-40B4-BE49-F238E27FC236}">
                <a16:creationId xmlns:a16="http://schemas.microsoft.com/office/drawing/2014/main" id="{5AF76C8B-50CC-4C56-93DC-17FD2644A409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 rotWithShape="1">
          <a:blip r:embed="rId11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929"/>
          <a:stretch/>
        </p:blipFill>
        <p:spPr>
          <a:xfrm>
            <a:off x="5068846" y="6320217"/>
            <a:ext cx="7123154" cy="552450"/>
          </a:xfrm>
          <a:prstGeom prst="rect">
            <a:avLst/>
          </a:prstGeom>
          <a:noFill/>
        </p:spPr>
      </p:pic>
      <p:pic>
        <p:nvPicPr>
          <p:cNvPr id="9" name="Picture 2" descr="UFMG - Universidade Federal de Minas Gerais">
            <a:extLst>
              <a:ext uri="{FF2B5EF4-FFF2-40B4-BE49-F238E27FC236}">
                <a16:creationId xmlns:a16="http://schemas.microsoft.com/office/drawing/2014/main" id="{F0AC875C-0C0D-4C09-9568-AA85D31CB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8" r="11931"/>
          <a:stretch/>
        </p:blipFill>
        <p:spPr bwMode="auto">
          <a:xfrm>
            <a:off x="154982" y="6191709"/>
            <a:ext cx="968645" cy="90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A21F9B91-DC28-45A4-9F4A-CA37CCF025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988" y="6433871"/>
            <a:ext cx="1425402" cy="338464"/>
          </a:xfrm>
          <a:prstGeom prst="rect">
            <a:avLst/>
          </a:prstGeom>
        </p:spPr>
      </p:pic>
      <p:sp>
        <p:nvSpPr>
          <p:cNvPr id="42" name="CaixaDeTexto 41">
            <a:extLst>
              <a:ext uri="{FF2B5EF4-FFF2-40B4-BE49-F238E27FC236}">
                <a16:creationId xmlns:a16="http://schemas.microsoft.com/office/drawing/2014/main" id="{CDE389AD-6371-4E4D-B6A7-2C59F2718D24}"/>
              </a:ext>
            </a:extLst>
          </p:cNvPr>
          <p:cNvSpPr txBox="1"/>
          <p:nvPr/>
        </p:nvSpPr>
        <p:spPr>
          <a:xfrm>
            <a:off x="2153845" y="1927468"/>
            <a:ext cx="7884307" cy="923330"/>
          </a:xfrm>
          <a:prstGeom prst="rect">
            <a:avLst/>
          </a:prstGeom>
          <a:solidFill>
            <a:srgbClr val="F3C735"/>
          </a:solidFill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A obrigação tributária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nasce, </a:t>
            </a:r>
            <a:r>
              <a:rPr lang="pt-BR" i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ab</a:t>
            </a:r>
            <a:r>
              <a:rPr lang="pt-BR" i="1" dirty="0">
                <a:solidFill>
                  <a:prstClr val="black"/>
                </a:solidFill>
                <a:latin typeface="Century Gothic" panose="020B0502020202020204" pitchFamily="34" charset="0"/>
              </a:rPr>
              <a:t> initio,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 para o responsável tributário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 (substituto tributário), que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substitui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 aquele que, por haver realizado o fato gerador, haveria de ser </a:t>
            </a:r>
            <a:r>
              <a:rPr lang="pt-BR" b="1" dirty="0">
                <a:solidFill>
                  <a:prstClr val="black"/>
                </a:solidFill>
                <a:latin typeface="Century Gothic" panose="020B0502020202020204" pitchFamily="34" charset="0"/>
              </a:rPr>
              <a:t>o contribuinte </a:t>
            </a:r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(substituído)</a:t>
            </a:r>
            <a:endParaRPr lang="pt-BR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DC9E5F1-4C85-4E3C-B672-60D63B7D5F73}"/>
              </a:ext>
            </a:extLst>
          </p:cNvPr>
          <p:cNvSpPr/>
          <p:nvPr/>
        </p:nvSpPr>
        <p:spPr>
          <a:xfrm>
            <a:off x="3658770" y="1589004"/>
            <a:ext cx="4874460" cy="369333"/>
          </a:xfrm>
          <a:prstGeom prst="rect">
            <a:avLst/>
          </a:prstGeom>
          <a:solidFill>
            <a:srgbClr val="4C4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>
              <a:spcAft>
                <a:spcPts val="600"/>
              </a:spcAft>
            </a:pPr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rPr>
              <a:t>Responsabilidade por substituição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11B9ADA-E2B5-4EF2-BC28-3A163D931E90}"/>
              </a:ext>
            </a:extLst>
          </p:cNvPr>
          <p:cNvSpPr txBox="1"/>
          <p:nvPr/>
        </p:nvSpPr>
        <p:spPr>
          <a:xfrm>
            <a:off x="4749287" y="3135556"/>
            <a:ext cx="6096000" cy="203132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indent="-285750" algn="ctr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Envolve apenas a norma básica de incidência</a:t>
            </a:r>
          </a:p>
          <a:p>
            <a:pPr marL="285750" indent="-285750" algn="ctr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Não há alteração do polo passivo da obrigação</a:t>
            </a:r>
          </a:p>
          <a:p>
            <a:pPr marL="285750" indent="-285750" algn="ctr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O ônus econômico do tributo deve ser repassado ao substituído (relação de direito privado)</a:t>
            </a:r>
          </a:p>
          <a:p>
            <a:pPr marL="285750" indent="-285750" algn="ctr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O substituído tem </a:t>
            </a:r>
            <a:r>
              <a:rPr lang="pt-BR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legitimidade</a:t>
            </a:r>
            <a:r>
              <a:rPr lang="pt-BR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 para requerer a repetição ou a compensação de indébitos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7B38392-D689-400C-B2FA-B04E1A682F43}"/>
              </a:ext>
            </a:extLst>
          </p:cNvPr>
          <p:cNvSpPr txBox="1"/>
          <p:nvPr/>
        </p:nvSpPr>
        <p:spPr>
          <a:xfrm>
            <a:off x="1346713" y="3569114"/>
            <a:ext cx="294479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prstClr val="black"/>
                </a:solidFill>
                <a:latin typeface="Century Gothic" panose="020B0502020202020204" pitchFamily="34" charset="0"/>
              </a:rPr>
              <a:t>O substituto não deve absorver o ônus econômico da tributação</a:t>
            </a:r>
          </a:p>
        </p:txBody>
      </p:sp>
      <p:sp>
        <p:nvSpPr>
          <p:cNvPr id="14" name="TextBox 21">
            <a:extLst>
              <a:ext uri="{FF2B5EF4-FFF2-40B4-BE49-F238E27FC236}">
                <a16:creationId xmlns:a16="http://schemas.microsoft.com/office/drawing/2014/main" id="{8053B582-2F53-274A-8643-49420E8FB813}"/>
              </a:ext>
            </a:extLst>
          </p:cNvPr>
          <p:cNvSpPr txBox="1"/>
          <p:nvPr/>
        </p:nvSpPr>
        <p:spPr>
          <a:xfrm>
            <a:off x="1217950" y="231487"/>
            <a:ext cx="9756197" cy="616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Responsabilidade Tributária - Modalidades</a:t>
            </a:r>
          </a:p>
        </p:txBody>
      </p:sp>
    </p:spTree>
    <p:extLst>
      <p:ext uri="{BB962C8B-B14F-4D97-AF65-F5344CB8AC3E}">
        <p14:creationId xmlns:p14="http://schemas.microsoft.com/office/powerpoint/2010/main" val="362481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1" grpId="0" animBg="1"/>
      <p:bldP spid="23" grpId="0" uiExpand="1" build="p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C:\USERS\SMRTLK004\DESKTOP\PPT-IMPORT\TELA 01_10.PNG"/>
  <p:tag name="PXPSD_PNGPATH" val="C:\USERS\SMRTLK004\DESKTOP\PPT-IMPORT\"/>
  <p:tag name="PXPSD_PNGFILENAME" val="TELA 01_10.PNG"/>
  <p:tag name="PXPSD_LAYERNAME" val="10"/>
  <p:tag name="PXPSD_PSDPATH" val="C:\Users\SMRTLK004\Desktop\Coimbra &amp; Chaves\Telas\03 Completa\"/>
  <p:tag name="PXPSD_PSDFILENAME" val="Tela 01.PSD"/>
  <p:tag name="PXPSD_PSDSOURCE" val="C:\Users\SMRTLK004\Desktop\Coimbra &amp; Chaves\Telas\03 Completa\Tela 01.PSD"/>
  <p:tag name=" PXPSD_PSDSOURCELAYER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C:\USERS\SMRTLK004\DESKTOP\PPT-IMPORT\TELA 01_9.PNG"/>
  <p:tag name="PXPSD_PNGPATH" val="C:\USERS\SMRTLK004\DESKTOP\PPT-IMPORT\"/>
  <p:tag name="PXPSD_PNGFILENAME" val="TELA 01_9.PNG"/>
  <p:tag name="PXPSD_LAYERNAME" val="9"/>
  <p:tag name="PXPSD_PSDPATH" val="C:\Users\SMRTLK004\Desktop\Coimbra &amp; Chaves\Telas\03 Completa\"/>
  <p:tag name="PXPSD_PSDFILENAME" val="Tela 01.PSD"/>
  <p:tag name="PXPSD_PSDSOURCE" val="C:\Users\SMRTLK004\Desktop\Coimbra &amp; Chaves\Telas\03 Completa\Tela 01.PSD"/>
  <p:tag name=" PXPSD_PSDSOURCELAYER" val="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C:\USERS\SMRTLK004\DESKTOP\PPT-IMPORT\TELA 01_1.PNG"/>
  <p:tag name="PXPSD_PNGPATH" val="C:\USERS\SMRTLK004\DESKTOP\PPT-IMPORT\"/>
  <p:tag name="PXPSD_PNGFILENAME" val="TELA 01_1.PNG"/>
  <p:tag name="PXPSD_LAYERNAME" val="1"/>
  <p:tag name="PXPSD_PSDPATH" val="C:\Users\SMRTLK004\Desktop\Coimbra &amp; Chaves\Telas\03 Completa\"/>
  <p:tag name="PXPSD_PSDFILENAME" val="Tela 01.PSD"/>
  <p:tag name="PXPSD_PSDSOURCE" val="C:\Users\SMRTLK004\Desktop\Coimbra &amp; Chaves\Telas\03 Completa\Tela 01.PSD"/>
  <p:tag name=" PXPSD_PSDSOURCELAY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.PNG"/>
  <p:tag name="PXPSD_PNGPATH" val="..\..\PPT-IMPORT\"/>
  <p:tag name="PXPSD_PNGFILENAME" val="TELA 05_1.PNG"/>
  <p:tag name="PXPSD_LAYERNAME" val="1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6.PNG"/>
  <p:tag name="PXPSD_PNGPATH" val="..\..\PPT-IMPORT\"/>
  <p:tag name="PXPSD_PNGFILENAME" val="TELA 05_16.PNG"/>
  <p:tag name="PXPSD_LAYERNAME" val="16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PICPATH" val="..\..\PPT-IMPORT\TELA 05_15.PNG"/>
  <p:tag name="PXPSD_PNGPATH" val="..\..\PPT-IMPORT\"/>
  <p:tag name="PXPSD_PNGFILENAME" val="TELA 05_15.PNG"/>
  <p:tag name="PXPSD_LAYERNAME" val="15"/>
  <p:tag name="PXPSD_PSDPATH" val="..\Telas\03 Completa\"/>
  <p:tag name="PXPSD_PSDFILENAME" val="Tela 05.psd"/>
  <p:tag name="PXPSD_PSDSOURCE" val="C:\Users\SMRTLK004\Desktop\Coimbra &amp; Chaves\Telas\03 Completa\Tela 05.psd"/>
  <p:tag name=" PXPSD_PSDSOURCELAYER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7C9248B466CBD4581A7E290C12173CA" ma:contentTypeVersion="8" ma:contentTypeDescription="Crie um novo documento." ma:contentTypeScope="" ma:versionID="55fb21081d9cfac31b4dc4d16db3e222">
  <xsd:schema xmlns:xsd="http://www.w3.org/2001/XMLSchema" xmlns:xs="http://www.w3.org/2001/XMLSchema" xmlns:p="http://schemas.microsoft.com/office/2006/metadata/properties" xmlns:ns3="252dcf7c-ebeb-472a-90e2-f71af436f56e" targetNamespace="http://schemas.microsoft.com/office/2006/metadata/properties" ma:root="true" ma:fieldsID="aeb3006bde9436520ed4deb922f99631" ns3:_="">
    <xsd:import namespace="252dcf7c-ebeb-472a-90e2-f71af436f5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dcf7c-ebeb-472a-90e2-f71af436f5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94DBA2-7AA5-45DD-AF1E-5457677A21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dcf7c-ebeb-472a-90e2-f71af436f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F7B84F-D02A-4EAC-A85E-F641FE5E9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5C8031-DA25-4BE8-98C2-5D4C906DC68E}">
  <ds:schemaRefs>
    <ds:schemaRef ds:uri="http://www.w3.org/XML/1998/namespace"/>
    <ds:schemaRef ds:uri="http://schemas.openxmlformats.org/package/2006/metadata/core-properties"/>
    <ds:schemaRef ds:uri="252dcf7c-ebeb-472a-90e2-f71af436f56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12995</TotalTime>
  <Words>909</Words>
  <Application>Microsoft Office PowerPoint</Application>
  <PresentationFormat>Widescreen</PresentationFormat>
  <Paragraphs>124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Symbol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MDB - Marianne Dolher Baker</dc:creator>
  <cp:lastModifiedBy>AAG - André Almeida Gonçalves | Coimbra &amp; Chaves Advogados</cp:lastModifiedBy>
  <cp:revision>118</cp:revision>
  <dcterms:created xsi:type="dcterms:W3CDTF">2019-10-28T19:28:46Z</dcterms:created>
  <dcterms:modified xsi:type="dcterms:W3CDTF">2020-10-15T01:41:01Z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0x010100F7C9248B466CBD4581A7E290C12173CA</vt:lpwstr>
  </property>
</Properties>
</file>